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9"/>
  </p:notesMasterIdLst>
  <p:sldIdLst>
    <p:sldId id="256" r:id="rId2"/>
    <p:sldId id="257" r:id="rId3"/>
    <p:sldId id="259" r:id="rId4"/>
    <p:sldId id="261" r:id="rId5"/>
    <p:sldId id="262" r:id="rId6"/>
    <p:sldId id="272" r:id="rId7"/>
    <p:sldId id="273" r:id="rId8"/>
  </p:sldIdLst>
  <p:sldSz cx="12192000" cy="6858000"/>
  <p:notesSz cx="6858000" cy="9144000"/>
  <p:embeddedFontLst>
    <p:embeddedFont>
      <p:font typeface="Arial Black" panose="020B0A04020102020204" pitchFamily="34" charset="0"/>
      <p:regular r:id="rId10"/>
      <p:bold r:id="rId11"/>
    </p:embeddedFont>
    <p:embeddedFont>
      <p:font typeface="Calibri" panose="020F0502020204030204" pitchFamily="34" charset="0"/>
      <p:regular r:id="rId12"/>
      <p:bold r:id="rId13"/>
      <p:italic r:id="rId14"/>
      <p:boldItalic r:id="rId15"/>
    </p:embeddedFont>
    <p:embeddedFont>
      <p:font typeface="Quattrocento Sans" panose="020B0604020202020204" pitchFamily="34" charset="0"/>
      <p:regular r:id="rId16"/>
      <p:bold r:id="rId17"/>
      <p:italic r:id="rId18"/>
      <p:boldItalic r:id="rId1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9" roundtripDataSignature="AMtx7mipmx9YBDd20fkxUP5CR7sLd2iQ8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2B10321-9DCF-4664-9665-EF79EAE61C40}">
  <a:tblStyle styleId="{F2B10321-9DCF-4664-9665-EF79EAE61C40}"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12700" cap="flat" cmpd="sng">
              <a:solidFill>
                <a:schemeClr val="accent5"/>
              </a:solidFill>
              <a:prstDash val="solid"/>
              <a:round/>
              <a:headEnd type="none" w="sm" len="sm"/>
              <a:tailEnd type="none" w="sm" len="sm"/>
            </a:ln>
          </a:top>
          <a:bottom>
            <a:ln w="12700" cap="flat" cmpd="sng">
              <a:solidFill>
                <a:schemeClr val="accent5"/>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fill>
          <a:solidFill>
            <a:schemeClr val="accent5">
              <a:alpha val="20000"/>
            </a:schemeClr>
          </a:solidFill>
        </a:fill>
      </a:tcStyle>
    </a:band1H>
    <a:band2H>
      <a:tcTxStyle/>
      <a:tcStyle>
        <a:tcBdr/>
      </a:tcStyle>
    </a:band2H>
    <a:band1V>
      <a:tcTxStyle/>
      <a:tcStyle>
        <a:tcBdr/>
        <a:fill>
          <a:solidFill>
            <a:schemeClr val="accent5">
              <a:alpha val="20000"/>
            </a:schemeClr>
          </a:solidFill>
        </a:fill>
      </a:tcStyle>
    </a:band1V>
    <a:band2V>
      <a:tcTxStyle/>
      <a:tcStyle>
        <a:tcBdr/>
      </a:tcStyle>
    </a:band2V>
    <a:lastCol>
      <a:tcTxStyle b="on" i="off"/>
      <a:tcStyle>
        <a:tcBdr/>
      </a:tcStyle>
    </a:lastCol>
    <a:firstCol>
      <a:tcTxStyle b="on" i="off"/>
      <a:tcStyle>
        <a:tcBdr/>
      </a:tcStyle>
    </a:firstCol>
    <a:lastRow>
      <a:tcTxStyle b="on" i="off"/>
      <a:tcStyle>
        <a:tcBdr>
          <a:top>
            <a:ln w="12700" cap="flat" cmpd="sng">
              <a:solidFill>
                <a:schemeClr val="accent5"/>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12700" cap="flat" cmpd="sng">
              <a:solidFill>
                <a:schemeClr val="accent5"/>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 styleId="{07DFC4E4-866F-414D-A571-68A842C2B5A9}" styleName="Table_1">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12700" cap="flat" cmpd="sng">
              <a:solidFill>
                <a:schemeClr val="accent1"/>
              </a:solidFill>
              <a:prstDash val="solid"/>
              <a:round/>
              <a:headEnd type="none" w="sm" len="sm"/>
              <a:tailEnd type="none" w="sm" len="sm"/>
            </a:ln>
          </a:top>
          <a:bottom>
            <a:ln w="12700" cap="flat" cmpd="sng">
              <a:solidFill>
                <a:schemeClr val="accen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fill>
          <a:solidFill>
            <a:schemeClr val="accent1">
              <a:alpha val="20000"/>
            </a:schemeClr>
          </a:solidFill>
        </a:fill>
      </a:tcStyle>
    </a:band1H>
    <a:band2H>
      <a:tcTxStyle/>
      <a:tcStyle>
        <a:tcBdr/>
      </a:tcStyle>
    </a:band2H>
    <a:band1V>
      <a:tcTxStyle/>
      <a:tcStyle>
        <a:tcBdr/>
        <a:fill>
          <a:solidFill>
            <a:schemeClr val="accent1">
              <a:alpha val="20000"/>
            </a:schemeClr>
          </a:solidFill>
        </a:fill>
      </a:tcStyle>
    </a:band1V>
    <a:band2V>
      <a:tcTxStyle/>
      <a:tcStyle>
        <a:tcBdr/>
      </a:tcStyle>
    </a:band2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12700" cap="flat" cmpd="sng">
              <a:solidFill>
                <a:schemeClr val="accent1"/>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18"/>
    <p:restoredTop sz="94694"/>
  </p:normalViewPr>
  <p:slideViewPr>
    <p:cSldViewPr snapToGrid="0">
      <p:cViewPr varScale="1">
        <p:scale>
          <a:sx n="61" d="100"/>
          <a:sy n="61" d="100"/>
        </p:scale>
        <p:origin x="806"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4.fntdata"/><Relationship Id="rId18" Type="http://schemas.openxmlformats.org/officeDocument/2006/relationships/font" Target="fonts/font9.fntdata"/><Relationship Id="rId39" Type="http://customschemas.google.com/relationships/presentationmetadata" Target="metadata"/><Relationship Id="rId3" Type="http://schemas.openxmlformats.org/officeDocument/2006/relationships/slide" Target="slides/slide2.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font" Target="fonts/font7.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6.fntdata"/><Relationship Id="rId10" Type="http://schemas.openxmlformats.org/officeDocument/2006/relationships/font" Target="fonts/font1.fntdata"/><Relationship Id="rId19" Type="http://schemas.openxmlformats.org/officeDocument/2006/relationships/font" Target="fonts/font10.fntdata"/><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font" Target="fonts/font5.fntdata"/><Relationship Id="rId43"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endan Houlehan" userId="09c122c772b940df" providerId="LiveId" clId="{51915543-C101-4EEC-9D5B-D5C7BCD2E625}"/>
    <pc:docChg chg="undo custSel addSld delSld">
      <pc:chgData name="Brendan Houlehan" userId="09c122c772b940df" providerId="LiveId" clId="{51915543-C101-4EEC-9D5B-D5C7BCD2E625}" dt="2023-05-11T12:27:51.519" v="2" actId="47"/>
      <pc:docMkLst>
        <pc:docMk/>
      </pc:docMkLst>
      <pc:sldChg chg="del">
        <pc:chgData name="Brendan Houlehan" userId="09c122c772b940df" providerId="LiveId" clId="{51915543-C101-4EEC-9D5B-D5C7BCD2E625}" dt="2023-05-11T12:27:24.432" v="0" actId="47"/>
        <pc:sldMkLst>
          <pc:docMk/>
          <pc:sldMk cId="0" sldId="258"/>
        </pc:sldMkLst>
      </pc:sldChg>
      <pc:sldChg chg="add del">
        <pc:chgData name="Brendan Houlehan" userId="09c122c772b940df" providerId="LiveId" clId="{51915543-C101-4EEC-9D5B-D5C7BCD2E625}" dt="2023-05-11T12:27:51.519" v="2" actId="47"/>
        <pc:sldMkLst>
          <pc:docMk/>
          <pc:sldMk cId="0" sldId="25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 name="Google Shape;6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 name="Google Shape;7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 name="Google Shape;10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 name="Google Shape;11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4" name="Google Shape;30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2" name="Google Shape;31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bg>
      <p:bgPr>
        <a:blipFill>
          <a:blip r:embed="rId2">
            <a:alphaModFix/>
          </a:blip>
          <a:stretch>
            <a:fillRect/>
          </a:stretch>
        </a:blipFill>
        <a:effectLst/>
      </p:bgPr>
    </p:bg>
    <p:spTree>
      <p:nvGrpSpPr>
        <p:cNvPr id="1" name="Shape 12"/>
        <p:cNvGrpSpPr/>
        <p:nvPr/>
      </p:nvGrpSpPr>
      <p:grpSpPr>
        <a:xfrm>
          <a:off x="0" y="0"/>
          <a:ext cx="0" cy="0"/>
          <a:chOff x="0" y="0"/>
          <a:chExt cx="0" cy="0"/>
        </a:xfrm>
      </p:grpSpPr>
      <p:sp>
        <p:nvSpPr>
          <p:cNvPr id="13" name="Google Shape;13;p2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000"/>
              <a:buFont typeface="Arial Black"/>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20"/>
          <p:cNvSpPr txBox="1">
            <a:spLocks noGrp="1"/>
          </p:cNvSpPr>
          <p:nvPr>
            <p:ph type="subTitle" idx="1"/>
          </p:nvPr>
        </p:nvSpPr>
        <p:spPr>
          <a:xfrm>
            <a:off x="1524000" y="3602038"/>
            <a:ext cx="9144000" cy="1655762"/>
          </a:xfrm>
          <a:prstGeom prst="rect">
            <a:avLst/>
          </a:prstGeom>
          <a:solidFill>
            <a:srgbClr val="384B8C">
              <a:alpha val="49803"/>
            </a:srgbClr>
          </a:solid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5" name="Google Shape;15;p20"/>
          <p:cNvPicPr preferRelativeResize="0"/>
          <p:nvPr/>
        </p:nvPicPr>
        <p:blipFill rotWithShape="1">
          <a:blip r:embed="rId3">
            <a:alphaModFix/>
          </a:blip>
          <a:srcRect/>
          <a:stretch/>
        </p:blipFill>
        <p:spPr>
          <a:xfrm>
            <a:off x="11107543" y="116777"/>
            <a:ext cx="951422" cy="78827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3"/>
        <p:cNvGrpSpPr/>
        <p:nvPr/>
      </p:nvGrpSpPr>
      <p:grpSpPr>
        <a:xfrm>
          <a:off x="0" y="0"/>
          <a:ext cx="0" cy="0"/>
          <a:chOff x="0" y="0"/>
          <a:chExt cx="0" cy="0"/>
        </a:xfrm>
      </p:grpSpPr>
      <p:sp>
        <p:nvSpPr>
          <p:cNvPr id="44" name="Google Shape;44;p30"/>
          <p:cNvSpPr txBox="1">
            <a:spLocks noGrp="1"/>
          </p:cNvSpPr>
          <p:nvPr>
            <p:ph type="title"/>
          </p:nvPr>
        </p:nvSpPr>
        <p:spPr>
          <a:xfrm>
            <a:off x="472440" y="0"/>
            <a:ext cx="10515600" cy="102083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30"/>
          <p:cNvSpPr txBox="1">
            <a:spLocks noGrp="1"/>
          </p:cNvSpPr>
          <p:nvPr>
            <p:ph type="body" idx="1"/>
          </p:nvPr>
        </p:nvSpPr>
        <p:spPr>
          <a:xfrm>
            <a:off x="838200" y="1825625"/>
            <a:ext cx="5181600" cy="4351338"/>
          </a:xfrm>
          <a:prstGeom prst="rect">
            <a:avLst/>
          </a:prstGeom>
          <a:solidFill>
            <a:srgbClr val="384B8C">
              <a:alpha val="49803"/>
            </a:srgbClr>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30"/>
          <p:cNvSpPr txBox="1">
            <a:spLocks noGrp="1"/>
          </p:cNvSpPr>
          <p:nvPr>
            <p:ph type="body" idx="2"/>
          </p:nvPr>
        </p:nvSpPr>
        <p:spPr>
          <a:xfrm>
            <a:off x="6172200" y="1825625"/>
            <a:ext cx="5181600" cy="4351338"/>
          </a:xfrm>
          <a:prstGeom prst="rect">
            <a:avLst/>
          </a:prstGeom>
          <a:solidFill>
            <a:srgbClr val="384B8C">
              <a:alpha val="49803"/>
            </a:srgbClr>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7"/>
        <p:cNvGrpSpPr/>
        <p:nvPr/>
      </p:nvGrpSpPr>
      <p:grpSpPr>
        <a:xfrm>
          <a:off x="0" y="0"/>
          <a:ext cx="0" cy="0"/>
          <a:chOff x="0" y="0"/>
          <a:chExt cx="0" cy="0"/>
        </a:xfrm>
      </p:grpSpPr>
      <p:sp>
        <p:nvSpPr>
          <p:cNvPr id="48" name="Google Shape;48;p3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31"/>
          <p:cNvSpPr txBox="1">
            <a:spLocks noGrp="1"/>
          </p:cNvSpPr>
          <p:nvPr>
            <p:ph type="body" idx="1"/>
          </p:nvPr>
        </p:nvSpPr>
        <p:spPr>
          <a:xfrm>
            <a:off x="839788" y="1681163"/>
            <a:ext cx="5157787" cy="823912"/>
          </a:xfrm>
          <a:prstGeom prst="rect">
            <a:avLst/>
          </a:prstGeom>
          <a:solidFill>
            <a:srgbClr val="384B8C">
              <a:alpha val="49803"/>
            </a:srgbClr>
          </a:solid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1"/>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31"/>
          <p:cNvSpPr txBox="1">
            <a:spLocks noGrp="1"/>
          </p:cNvSpPr>
          <p:nvPr>
            <p:ph type="body" idx="2"/>
          </p:nvPr>
        </p:nvSpPr>
        <p:spPr>
          <a:xfrm>
            <a:off x="839788" y="2505075"/>
            <a:ext cx="5157787" cy="3684588"/>
          </a:xfrm>
          <a:prstGeom prst="rect">
            <a:avLst/>
          </a:prstGeom>
          <a:solidFill>
            <a:srgbClr val="384B8C">
              <a:alpha val="49803"/>
            </a:srgbClr>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31"/>
          <p:cNvSpPr txBox="1">
            <a:spLocks noGrp="1"/>
          </p:cNvSpPr>
          <p:nvPr>
            <p:ph type="body" idx="3"/>
          </p:nvPr>
        </p:nvSpPr>
        <p:spPr>
          <a:xfrm>
            <a:off x="6172200" y="1681163"/>
            <a:ext cx="5183188" cy="823912"/>
          </a:xfrm>
          <a:prstGeom prst="rect">
            <a:avLst/>
          </a:prstGeom>
          <a:solidFill>
            <a:srgbClr val="384B8C">
              <a:alpha val="49803"/>
            </a:srgbClr>
          </a:solid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1"/>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2" name="Google Shape;52;p31"/>
          <p:cNvSpPr txBox="1">
            <a:spLocks noGrp="1"/>
          </p:cNvSpPr>
          <p:nvPr>
            <p:ph type="body" idx="4"/>
          </p:nvPr>
        </p:nvSpPr>
        <p:spPr>
          <a:xfrm>
            <a:off x="6172200" y="2505075"/>
            <a:ext cx="5183188" cy="3684588"/>
          </a:xfrm>
          <a:prstGeom prst="rect">
            <a:avLst/>
          </a:prstGeom>
          <a:solidFill>
            <a:srgbClr val="384B8C">
              <a:alpha val="49803"/>
            </a:srgbClr>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4" name="Google Shape;54;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5" name="Google Shape;55;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56"/>
        <p:cNvGrpSpPr/>
        <p:nvPr/>
      </p:nvGrpSpPr>
      <p:grpSpPr>
        <a:xfrm>
          <a:off x="0" y="0"/>
          <a:ext cx="0" cy="0"/>
          <a:chOff x="0" y="0"/>
          <a:chExt cx="0" cy="0"/>
        </a:xfrm>
      </p:grpSpPr>
      <p:sp>
        <p:nvSpPr>
          <p:cNvPr id="57" name="Google Shape;57;p32"/>
          <p:cNvSpPr txBox="1">
            <a:spLocks noGrp="1"/>
          </p:cNvSpPr>
          <p:nvPr>
            <p:ph type="title"/>
          </p:nvPr>
        </p:nvSpPr>
        <p:spPr>
          <a:xfrm>
            <a:off x="472440" y="0"/>
            <a:ext cx="10515600" cy="102083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9"/>
        <p:cNvGrpSpPr/>
        <p:nvPr/>
      </p:nvGrpSpPr>
      <p:grpSpPr>
        <a:xfrm>
          <a:off x="0" y="0"/>
          <a:ext cx="0" cy="0"/>
          <a:chOff x="0" y="0"/>
          <a:chExt cx="0" cy="0"/>
        </a:xfrm>
      </p:grpSpPr>
      <p:sp>
        <p:nvSpPr>
          <p:cNvPr id="60" name="Google Shape;60;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Arial Black"/>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34"/>
          <p:cNvSpPr txBox="1">
            <a:spLocks noGrp="1"/>
          </p:cNvSpPr>
          <p:nvPr>
            <p:ph type="body" idx="1"/>
          </p:nvPr>
        </p:nvSpPr>
        <p:spPr>
          <a:xfrm>
            <a:off x="5183188" y="987425"/>
            <a:ext cx="6172200" cy="4873625"/>
          </a:xfrm>
          <a:prstGeom prst="rect">
            <a:avLst/>
          </a:prstGeom>
          <a:solidFill>
            <a:srgbClr val="384B8C">
              <a:alpha val="49803"/>
            </a:srgbClr>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200"/>
              <a:buNone/>
              <a:defRPr sz="3200"/>
            </a:lvl1pPr>
            <a:lvl2pPr marL="914400" lvl="1" indent="-406400" algn="l">
              <a:lnSpc>
                <a:spcPct val="90000"/>
              </a:lnSpc>
              <a:spcBef>
                <a:spcPts val="500"/>
              </a:spcBef>
              <a:spcAft>
                <a:spcPts val="0"/>
              </a:spcAft>
              <a:buClr>
                <a:schemeClr val="lt1"/>
              </a:buClr>
              <a:buSzPts val="2800"/>
              <a:buChar char="•"/>
              <a:defRPr sz="2800"/>
            </a:lvl2pPr>
            <a:lvl3pPr marL="1371600" lvl="2" indent="-381000" algn="l">
              <a:lnSpc>
                <a:spcPct val="90000"/>
              </a:lnSpc>
              <a:spcBef>
                <a:spcPts val="500"/>
              </a:spcBef>
              <a:spcAft>
                <a:spcPts val="0"/>
              </a:spcAft>
              <a:buClr>
                <a:schemeClr val="lt1"/>
              </a:buClr>
              <a:buSzPts val="2400"/>
              <a:buChar char="•"/>
              <a:defRPr sz="2400"/>
            </a:lvl3pPr>
            <a:lvl4pPr marL="1828800" lvl="3" indent="-355600" algn="l">
              <a:lnSpc>
                <a:spcPct val="90000"/>
              </a:lnSpc>
              <a:spcBef>
                <a:spcPts val="500"/>
              </a:spcBef>
              <a:spcAft>
                <a:spcPts val="0"/>
              </a:spcAft>
              <a:buClr>
                <a:schemeClr val="lt1"/>
              </a:buClr>
              <a:buSzPts val="2000"/>
              <a:buChar char="•"/>
              <a:defRPr sz="2000"/>
            </a:lvl4pPr>
            <a:lvl5pPr marL="2286000" lvl="4" indent="-355600" algn="l">
              <a:lnSpc>
                <a:spcPct val="90000"/>
              </a:lnSpc>
              <a:spcBef>
                <a:spcPts val="500"/>
              </a:spcBef>
              <a:spcAft>
                <a:spcPts val="0"/>
              </a:spcAft>
              <a:buClr>
                <a:schemeClr val="lt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2" name="Google Shape;62;p34"/>
          <p:cNvSpPr txBox="1">
            <a:spLocks noGrp="1"/>
          </p:cNvSpPr>
          <p:nvPr>
            <p:ph type="body" idx="2"/>
          </p:nvPr>
        </p:nvSpPr>
        <p:spPr>
          <a:xfrm>
            <a:off x="839788" y="2057400"/>
            <a:ext cx="3932237" cy="3811588"/>
          </a:xfrm>
          <a:prstGeom prst="rect">
            <a:avLst/>
          </a:prstGeom>
          <a:solidFill>
            <a:srgbClr val="384B8C">
              <a:alpha val="49803"/>
            </a:srgbClr>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
        <p:cNvGrpSpPr/>
        <p:nvPr/>
      </p:nvGrpSpPr>
      <p:grpSpPr>
        <a:xfrm>
          <a:off x="0" y="0"/>
          <a:ext cx="0" cy="0"/>
          <a:chOff x="0" y="0"/>
          <a:chExt cx="0" cy="0"/>
        </a:xfrm>
      </p:grpSpPr>
      <p:sp>
        <p:nvSpPr>
          <p:cNvPr id="17" name="Google Shape;17;p21"/>
          <p:cNvSpPr txBox="1">
            <a:spLocks noGrp="1"/>
          </p:cNvSpPr>
          <p:nvPr>
            <p:ph type="title"/>
          </p:nvPr>
        </p:nvSpPr>
        <p:spPr>
          <a:xfrm>
            <a:off x="472440" y="0"/>
            <a:ext cx="10515600" cy="102083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21"/>
          <p:cNvSpPr txBox="1">
            <a:spLocks noGrp="1"/>
          </p:cNvSpPr>
          <p:nvPr>
            <p:ph type="body" idx="1"/>
          </p:nvPr>
        </p:nvSpPr>
        <p:spPr>
          <a:xfrm>
            <a:off x="399288" y="1376737"/>
            <a:ext cx="11393424" cy="4351338"/>
          </a:xfrm>
          <a:prstGeom prst="rect">
            <a:avLst/>
          </a:prstGeom>
          <a:solidFill>
            <a:srgbClr val="384B8C">
              <a:alpha val="49803"/>
            </a:srgbClr>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22"/>
        <p:cNvGrpSpPr/>
        <p:nvPr/>
      </p:nvGrpSpPr>
      <p:grpSpPr>
        <a:xfrm>
          <a:off x="0" y="0"/>
          <a:ext cx="0" cy="0"/>
          <a:chOff x="0" y="0"/>
          <a:chExt cx="0" cy="0"/>
        </a:xfrm>
      </p:grpSpPr>
      <p:sp>
        <p:nvSpPr>
          <p:cNvPr id="23" name="Google Shape;23;p23"/>
          <p:cNvSpPr txBox="1">
            <a:spLocks noGrp="1"/>
          </p:cNvSpPr>
          <p:nvPr>
            <p:ph type="body" idx="1"/>
          </p:nvPr>
        </p:nvSpPr>
        <p:spPr>
          <a:xfrm>
            <a:off x="831850" y="4589463"/>
            <a:ext cx="10515600" cy="1500187"/>
          </a:xfrm>
          <a:prstGeom prst="rect">
            <a:avLst/>
          </a:prstGeom>
          <a:solidFill>
            <a:srgbClr val="384B8C">
              <a:alpha val="49803"/>
            </a:srgbClr>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Pre Fire">
  <p:cSld name="Pre Fire">
    <p:bg>
      <p:bgPr>
        <a:blipFill>
          <a:blip r:embed="rId2">
            <a:alphaModFix/>
          </a:blip>
          <a:stretch>
            <a:fillRect/>
          </a:stretch>
        </a:blipFill>
        <a:effectLst/>
      </p:bgPr>
    </p:bg>
    <p:spTree>
      <p:nvGrpSpPr>
        <p:cNvPr id="1" name="Shape 24"/>
        <p:cNvGrpSpPr/>
        <p:nvPr/>
      </p:nvGrpSpPr>
      <p:grpSpPr>
        <a:xfrm>
          <a:off x="0" y="0"/>
          <a:ext cx="0" cy="0"/>
          <a:chOff x="0" y="0"/>
          <a:chExt cx="0" cy="0"/>
        </a:xfrm>
      </p:grpSpPr>
      <p:sp>
        <p:nvSpPr>
          <p:cNvPr id="25" name="Google Shape;25;p24"/>
          <p:cNvSpPr txBox="1">
            <a:spLocks noGrp="1"/>
          </p:cNvSpPr>
          <p:nvPr>
            <p:ph type="title"/>
          </p:nvPr>
        </p:nvSpPr>
        <p:spPr>
          <a:xfrm>
            <a:off x="472440" y="0"/>
            <a:ext cx="10515600" cy="102083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4"/>
          <p:cNvSpPr txBox="1">
            <a:spLocks noGrp="1"/>
          </p:cNvSpPr>
          <p:nvPr>
            <p:ph type="body" idx="1"/>
          </p:nvPr>
        </p:nvSpPr>
        <p:spPr>
          <a:xfrm>
            <a:off x="3611880" y="1376737"/>
            <a:ext cx="7864366" cy="43513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Active Fire">
  <p:cSld name="Active Fire">
    <p:bg>
      <p:bgPr>
        <a:blipFill>
          <a:blip r:embed="rId2">
            <a:alphaModFix/>
          </a:blip>
          <a:stretch>
            <a:fillRect/>
          </a:stretch>
        </a:blipFill>
        <a:effectLst/>
      </p:bgPr>
    </p:bg>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472440" y="0"/>
            <a:ext cx="10515600" cy="102083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3611880" y="1376737"/>
            <a:ext cx="7864366" cy="43513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Post Fire">
  <p:cSld name="Post Fire">
    <p:bg>
      <p:bgPr>
        <a:blipFill>
          <a:blip r:embed="rId2">
            <a:alphaModFix/>
          </a:blip>
          <a:stretch>
            <a:fillRect/>
          </a:stretch>
        </a:blipFill>
        <a:effectLst/>
      </p:bgPr>
    </p:bg>
    <p:spTree>
      <p:nvGrpSpPr>
        <p:cNvPr id="1" name="Shape 30"/>
        <p:cNvGrpSpPr/>
        <p:nvPr/>
      </p:nvGrpSpPr>
      <p:grpSpPr>
        <a:xfrm>
          <a:off x="0" y="0"/>
          <a:ext cx="0" cy="0"/>
          <a:chOff x="0" y="0"/>
          <a:chExt cx="0" cy="0"/>
        </a:xfrm>
      </p:grpSpPr>
      <p:sp>
        <p:nvSpPr>
          <p:cNvPr id="31" name="Google Shape;31;p26"/>
          <p:cNvSpPr txBox="1">
            <a:spLocks noGrp="1"/>
          </p:cNvSpPr>
          <p:nvPr>
            <p:ph type="title"/>
          </p:nvPr>
        </p:nvSpPr>
        <p:spPr>
          <a:xfrm>
            <a:off x="472440" y="0"/>
            <a:ext cx="10515600" cy="102083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26"/>
          <p:cNvSpPr txBox="1">
            <a:spLocks noGrp="1"/>
          </p:cNvSpPr>
          <p:nvPr>
            <p:ph type="body" idx="1"/>
          </p:nvPr>
        </p:nvSpPr>
        <p:spPr>
          <a:xfrm>
            <a:off x="3611880" y="1376737"/>
            <a:ext cx="7864366" cy="43513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General Slide">
  <p:cSld name="General Slide">
    <p:bg>
      <p:bgPr>
        <a:blipFill>
          <a:blip r:embed="rId2">
            <a:alphaModFix/>
          </a:blip>
          <a:stretch>
            <a:fillRect/>
          </a:stretch>
        </a:blipFill>
        <a:effectLst/>
      </p:bgPr>
    </p:bg>
    <p:spTree>
      <p:nvGrpSpPr>
        <p:cNvPr id="1" name="Shape 33"/>
        <p:cNvGrpSpPr/>
        <p:nvPr/>
      </p:nvGrpSpPr>
      <p:grpSpPr>
        <a:xfrm>
          <a:off x="0" y="0"/>
          <a:ext cx="0" cy="0"/>
          <a:chOff x="0" y="0"/>
          <a:chExt cx="0" cy="0"/>
        </a:xfrm>
      </p:grpSpPr>
      <p:sp>
        <p:nvSpPr>
          <p:cNvPr id="34" name="Google Shape;34;p27"/>
          <p:cNvSpPr txBox="1">
            <a:spLocks noGrp="1"/>
          </p:cNvSpPr>
          <p:nvPr>
            <p:ph type="title"/>
          </p:nvPr>
        </p:nvSpPr>
        <p:spPr>
          <a:xfrm>
            <a:off x="472440" y="0"/>
            <a:ext cx="10515600" cy="102083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7"/>
          <p:cNvSpPr txBox="1">
            <a:spLocks noGrp="1"/>
          </p:cNvSpPr>
          <p:nvPr>
            <p:ph type="body" idx="1"/>
          </p:nvPr>
        </p:nvSpPr>
        <p:spPr>
          <a:xfrm>
            <a:off x="3611880" y="1376737"/>
            <a:ext cx="7864366" cy="43513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Table Solid BG">
  <p:cSld name="Table Solid BG">
    <p:bg>
      <p:bgPr>
        <a:blipFill>
          <a:blip r:embed="rId2">
            <a:alphaModFix/>
          </a:blip>
          <a:stretch>
            <a:fillRect/>
          </a:stretch>
        </a:blipFill>
        <a:effectLst/>
      </p:bgPr>
    </p:bg>
    <p:spTree>
      <p:nvGrpSpPr>
        <p:cNvPr id="1" name="Shape 36"/>
        <p:cNvGrpSpPr/>
        <p:nvPr/>
      </p:nvGrpSpPr>
      <p:grpSpPr>
        <a:xfrm>
          <a:off x="0" y="0"/>
          <a:ext cx="0" cy="0"/>
          <a:chOff x="0" y="0"/>
          <a:chExt cx="0" cy="0"/>
        </a:xfrm>
      </p:grpSpPr>
      <p:sp>
        <p:nvSpPr>
          <p:cNvPr id="37" name="Google Shape;37;p28"/>
          <p:cNvSpPr txBox="1">
            <a:spLocks noGrp="1"/>
          </p:cNvSpPr>
          <p:nvPr>
            <p:ph type="title"/>
          </p:nvPr>
        </p:nvSpPr>
        <p:spPr>
          <a:xfrm>
            <a:off x="472440" y="0"/>
            <a:ext cx="10515600" cy="102083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aphicFrame>
        <p:nvGraphicFramePr>
          <p:cNvPr id="38" name="Google Shape;38;p28"/>
          <p:cNvGraphicFramePr/>
          <p:nvPr/>
        </p:nvGraphicFramePr>
        <p:xfrm>
          <a:off x="3611563" y="1376363"/>
          <a:ext cx="3000000" cy="3000000"/>
        </p:xfrm>
        <a:graphic>
          <a:graphicData uri="http://schemas.openxmlformats.org/drawingml/2006/table">
            <a:tbl>
              <a:tblPr firstRow="1" bandRow="1">
                <a:noFill/>
                <a:tableStyleId>{F2B10321-9DCF-4664-9665-EF79EAE61C40}</a:tableStyleId>
              </a:tblPr>
              <a:tblGrid>
                <a:gridCol w="2561925">
                  <a:extLst>
                    <a:ext uri="{9D8B030D-6E8A-4147-A177-3AD203B41FA5}">
                      <a16:colId xmlns:a16="http://schemas.microsoft.com/office/drawing/2014/main" val="20000"/>
                    </a:ext>
                  </a:extLst>
                </a:gridCol>
                <a:gridCol w="883750">
                  <a:extLst>
                    <a:ext uri="{9D8B030D-6E8A-4147-A177-3AD203B41FA5}">
                      <a16:colId xmlns:a16="http://schemas.microsoft.com/office/drawing/2014/main" val="20001"/>
                    </a:ext>
                  </a:extLst>
                </a:gridCol>
                <a:gridCol w="883750">
                  <a:extLst>
                    <a:ext uri="{9D8B030D-6E8A-4147-A177-3AD203B41FA5}">
                      <a16:colId xmlns:a16="http://schemas.microsoft.com/office/drawing/2014/main" val="20002"/>
                    </a:ext>
                  </a:extLst>
                </a:gridCol>
                <a:gridCol w="883750">
                  <a:extLst>
                    <a:ext uri="{9D8B030D-6E8A-4147-A177-3AD203B41FA5}">
                      <a16:colId xmlns:a16="http://schemas.microsoft.com/office/drawing/2014/main" val="20003"/>
                    </a:ext>
                  </a:extLst>
                </a:gridCol>
                <a:gridCol w="883750">
                  <a:extLst>
                    <a:ext uri="{9D8B030D-6E8A-4147-A177-3AD203B41FA5}">
                      <a16:colId xmlns:a16="http://schemas.microsoft.com/office/drawing/2014/main" val="20004"/>
                    </a:ext>
                  </a:extLst>
                </a:gridCol>
                <a:gridCol w="883750">
                  <a:extLst>
                    <a:ext uri="{9D8B030D-6E8A-4147-A177-3AD203B41FA5}">
                      <a16:colId xmlns:a16="http://schemas.microsoft.com/office/drawing/2014/main" val="20005"/>
                    </a:ext>
                  </a:extLst>
                </a:gridCol>
                <a:gridCol w="883750">
                  <a:extLst>
                    <a:ext uri="{9D8B030D-6E8A-4147-A177-3AD203B41FA5}">
                      <a16:colId xmlns:a16="http://schemas.microsoft.com/office/drawing/2014/main" val="20006"/>
                    </a:ext>
                  </a:extLst>
                </a:gridCol>
              </a:tblGrid>
              <a:tr h="370850">
                <a:tc>
                  <a:txBody>
                    <a:bodyPr/>
                    <a:lstStyle/>
                    <a:p>
                      <a:pPr marL="0" marR="0" lvl="0" indent="0" algn="l" rtl="0">
                        <a:spcBef>
                          <a:spcPts val="0"/>
                        </a:spcBef>
                        <a:spcAft>
                          <a:spcPts val="0"/>
                        </a:spcAft>
                        <a:buNone/>
                      </a:pPr>
                      <a:endParaRPr sz="1800" b="0">
                        <a:solidFill>
                          <a:schemeClr val="lt1"/>
                        </a:solidFill>
                      </a:endParaRPr>
                    </a:p>
                  </a:txBody>
                  <a:tcPr marL="91450" marR="91450" marT="45725" marB="45725"/>
                </a:tc>
                <a:tc>
                  <a:txBody>
                    <a:bodyPr/>
                    <a:lstStyle/>
                    <a:p>
                      <a:pPr marL="0" marR="0" lvl="0" indent="0" algn="ctr" rtl="0">
                        <a:spcBef>
                          <a:spcPts val="0"/>
                        </a:spcBef>
                        <a:spcAft>
                          <a:spcPts val="0"/>
                        </a:spcAft>
                        <a:buNone/>
                      </a:pPr>
                      <a:endParaRPr sz="1800" b="0">
                        <a:solidFill>
                          <a:schemeClr val="lt1"/>
                        </a:solidFill>
                      </a:endParaRPr>
                    </a:p>
                  </a:txBody>
                  <a:tcPr marL="91450" marR="91450" marT="45725" marB="45725" anchor="ctr"/>
                </a:tc>
                <a:tc>
                  <a:txBody>
                    <a:bodyPr/>
                    <a:lstStyle/>
                    <a:p>
                      <a:pPr marL="0" marR="0" lvl="0" indent="0" algn="ctr" rtl="0">
                        <a:spcBef>
                          <a:spcPts val="0"/>
                        </a:spcBef>
                        <a:spcAft>
                          <a:spcPts val="0"/>
                        </a:spcAft>
                        <a:buNone/>
                      </a:pPr>
                      <a:endParaRPr sz="1800" b="0">
                        <a:solidFill>
                          <a:schemeClr val="lt1"/>
                        </a:solidFill>
                      </a:endParaRPr>
                    </a:p>
                  </a:txBody>
                  <a:tcPr marL="91450" marR="91450" marT="45725" marB="45725" anchor="ctr"/>
                </a:tc>
                <a:tc>
                  <a:txBody>
                    <a:bodyPr/>
                    <a:lstStyle/>
                    <a:p>
                      <a:pPr marL="0" marR="0" lvl="0" indent="0" algn="ctr" rtl="0">
                        <a:spcBef>
                          <a:spcPts val="0"/>
                        </a:spcBef>
                        <a:spcAft>
                          <a:spcPts val="0"/>
                        </a:spcAft>
                        <a:buNone/>
                      </a:pPr>
                      <a:endParaRPr sz="1800" b="0">
                        <a:solidFill>
                          <a:schemeClr val="lt1"/>
                        </a:solidFill>
                      </a:endParaRPr>
                    </a:p>
                  </a:txBody>
                  <a:tcPr marL="91450" marR="91450" marT="45725" marB="45725" anchor="ctr"/>
                </a:tc>
                <a:tc>
                  <a:txBody>
                    <a:bodyPr/>
                    <a:lstStyle/>
                    <a:p>
                      <a:pPr marL="0" marR="0" lvl="0" indent="0" algn="ctr" rtl="0">
                        <a:spcBef>
                          <a:spcPts val="0"/>
                        </a:spcBef>
                        <a:spcAft>
                          <a:spcPts val="0"/>
                        </a:spcAft>
                        <a:buNone/>
                      </a:pPr>
                      <a:endParaRPr sz="1800" b="0">
                        <a:solidFill>
                          <a:schemeClr val="lt1"/>
                        </a:solidFill>
                      </a:endParaRPr>
                    </a:p>
                  </a:txBody>
                  <a:tcPr marL="91450" marR="91450" marT="45725" marB="45725" anchor="ctr"/>
                </a:tc>
                <a:tc>
                  <a:txBody>
                    <a:bodyPr/>
                    <a:lstStyle/>
                    <a:p>
                      <a:pPr marL="0" marR="0" lvl="0" indent="0" algn="ctr" rtl="0">
                        <a:spcBef>
                          <a:spcPts val="0"/>
                        </a:spcBef>
                        <a:spcAft>
                          <a:spcPts val="0"/>
                        </a:spcAft>
                        <a:buNone/>
                      </a:pPr>
                      <a:endParaRPr sz="1800" b="0">
                        <a:solidFill>
                          <a:schemeClr val="lt1"/>
                        </a:solidFill>
                      </a:endParaRPr>
                    </a:p>
                  </a:txBody>
                  <a:tcPr marL="91450" marR="91450" marT="45725" marB="45725" anchor="ctr"/>
                </a:tc>
                <a:tc>
                  <a:txBody>
                    <a:bodyPr/>
                    <a:lstStyle/>
                    <a:p>
                      <a:pPr marL="0" marR="0" lvl="0" indent="0" algn="ctr" rtl="0">
                        <a:spcBef>
                          <a:spcPts val="0"/>
                        </a:spcBef>
                        <a:spcAft>
                          <a:spcPts val="0"/>
                        </a:spcAft>
                        <a:buNone/>
                      </a:pPr>
                      <a:endParaRPr sz="1800" b="0">
                        <a:solidFill>
                          <a:schemeClr val="lt1"/>
                        </a:solidFill>
                      </a:endParaRPr>
                    </a:p>
                  </a:txBody>
                  <a:tcPr marL="91450" marR="91450" marT="45725" marB="45725" anchor="ctr"/>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extLst>
                  <a:ext uri="{0D108BD9-81ED-4DB2-BD59-A6C34878D82A}">
                    <a16:rowId xmlns:a16="http://schemas.microsoft.com/office/drawing/2014/main" val="10002"/>
                  </a:ext>
                </a:extLst>
              </a:tr>
              <a:tr h="370850">
                <a:tc>
                  <a:txBody>
                    <a:bodyPr/>
                    <a:lstStyle/>
                    <a:p>
                      <a:pPr marL="0" marR="0" lvl="0" indent="0" algn="l"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extLst>
                  <a:ext uri="{0D108BD9-81ED-4DB2-BD59-A6C34878D82A}">
                    <a16:rowId xmlns:a16="http://schemas.microsoft.com/office/drawing/2014/main" val="10003"/>
                  </a:ext>
                </a:extLst>
              </a:tr>
              <a:tr h="370850">
                <a:tc>
                  <a:txBody>
                    <a:bodyPr/>
                    <a:lstStyle/>
                    <a:p>
                      <a:pPr marL="0" marR="0" lvl="0" indent="0" algn="l"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extLst>
                  <a:ext uri="{0D108BD9-81ED-4DB2-BD59-A6C34878D82A}">
                    <a16:rowId xmlns:a16="http://schemas.microsoft.com/office/drawing/2014/main" val="10004"/>
                  </a:ext>
                </a:extLst>
              </a:tr>
              <a:tr h="370850">
                <a:tc>
                  <a:txBody>
                    <a:bodyPr/>
                    <a:lstStyle/>
                    <a:p>
                      <a:pPr marL="0" marR="0" lvl="0" indent="0" algn="l"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extLst>
                  <a:ext uri="{0D108BD9-81ED-4DB2-BD59-A6C34878D82A}">
                    <a16:rowId xmlns:a16="http://schemas.microsoft.com/office/drawing/2014/main" val="10005"/>
                  </a:ext>
                </a:extLst>
              </a:tr>
              <a:tr h="370850">
                <a:tc>
                  <a:txBody>
                    <a:bodyPr/>
                    <a:lstStyle/>
                    <a:p>
                      <a:pPr marL="0" marR="0" lvl="0" indent="0" algn="l" rtl="0">
                        <a:spcBef>
                          <a:spcPts val="0"/>
                        </a:spcBef>
                        <a:spcAft>
                          <a:spcPts val="0"/>
                        </a:spcAft>
                        <a:buNone/>
                      </a:pPr>
                      <a:endParaRPr sz="1800" b="0">
                        <a:solidFill>
                          <a:schemeClr val="lt1"/>
                        </a:solidFill>
                      </a:endParaRPr>
                    </a:p>
                  </a:txBody>
                  <a:tcPr marL="91450" marR="91450" marT="45725" marB="45725"/>
                </a:tc>
                <a:tc>
                  <a:txBody>
                    <a:bodyPr/>
                    <a:lstStyle/>
                    <a:p>
                      <a:pPr marL="0" marR="0" lvl="0" indent="0" algn="ctr" rtl="0">
                        <a:spcBef>
                          <a:spcPts val="0"/>
                        </a:spcBef>
                        <a:spcAft>
                          <a:spcPts val="0"/>
                        </a:spcAft>
                        <a:buNone/>
                      </a:pPr>
                      <a:endParaRPr sz="1800" b="0">
                        <a:solidFill>
                          <a:schemeClr val="lt1"/>
                        </a:solidFill>
                      </a:endParaRPr>
                    </a:p>
                  </a:txBody>
                  <a:tcPr marL="91450" marR="91450" marT="45725" marB="45725"/>
                </a:tc>
                <a:tc>
                  <a:txBody>
                    <a:bodyPr/>
                    <a:lstStyle/>
                    <a:p>
                      <a:pPr marL="0" marR="0" lvl="0" indent="0" algn="ctr" rtl="0">
                        <a:spcBef>
                          <a:spcPts val="0"/>
                        </a:spcBef>
                        <a:spcAft>
                          <a:spcPts val="0"/>
                        </a:spcAft>
                        <a:buNone/>
                      </a:pPr>
                      <a:endParaRPr sz="1800" b="0">
                        <a:solidFill>
                          <a:schemeClr val="lt1"/>
                        </a:solidFill>
                      </a:endParaRPr>
                    </a:p>
                  </a:txBody>
                  <a:tcPr marL="91450" marR="91450" marT="45725" marB="45725"/>
                </a:tc>
                <a:tc>
                  <a:txBody>
                    <a:bodyPr/>
                    <a:lstStyle/>
                    <a:p>
                      <a:pPr marL="0" marR="0" lvl="0" indent="0" algn="ctr" rtl="0">
                        <a:spcBef>
                          <a:spcPts val="0"/>
                        </a:spcBef>
                        <a:spcAft>
                          <a:spcPts val="0"/>
                        </a:spcAft>
                        <a:buNone/>
                      </a:pPr>
                      <a:endParaRPr sz="1800" b="0">
                        <a:solidFill>
                          <a:schemeClr val="lt1"/>
                        </a:solidFill>
                      </a:endParaRPr>
                    </a:p>
                  </a:txBody>
                  <a:tcPr marL="91450" marR="91450" marT="45725" marB="45725"/>
                </a:tc>
                <a:tc>
                  <a:txBody>
                    <a:bodyPr/>
                    <a:lstStyle/>
                    <a:p>
                      <a:pPr marL="0" marR="0" lvl="0" indent="0" algn="ctr" rtl="0">
                        <a:spcBef>
                          <a:spcPts val="0"/>
                        </a:spcBef>
                        <a:spcAft>
                          <a:spcPts val="0"/>
                        </a:spcAft>
                        <a:buNone/>
                      </a:pPr>
                      <a:endParaRPr sz="1800" b="0">
                        <a:solidFill>
                          <a:schemeClr val="lt1"/>
                        </a:solidFill>
                      </a:endParaRPr>
                    </a:p>
                  </a:txBody>
                  <a:tcPr marL="91450" marR="91450" marT="45725" marB="45725"/>
                </a:tc>
                <a:tc>
                  <a:txBody>
                    <a:bodyPr/>
                    <a:lstStyle/>
                    <a:p>
                      <a:pPr marL="0" marR="0" lvl="0" indent="0" algn="ctr" rtl="0">
                        <a:spcBef>
                          <a:spcPts val="0"/>
                        </a:spcBef>
                        <a:spcAft>
                          <a:spcPts val="0"/>
                        </a:spcAft>
                        <a:buNone/>
                      </a:pPr>
                      <a:endParaRPr sz="1800" b="0">
                        <a:solidFill>
                          <a:schemeClr val="lt1"/>
                        </a:solidFill>
                      </a:endParaRPr>
                    </a:p>
                  </a:txBody>
                  <a:tcPr marL="91450" marR="91450" marT="45725" marB="45725"/>
                </a:tc>
                <a:tc>
                  <a:txBody>
                    <a:bodyPr/>
                    <a:lstStyle/>
                    <a:p>
                      <a:pPr marL="0" marR="0" lvl="0" indent="0" algn="ctr" rtl="0">
                        <a:spcBef>
                          <a:spcPts val="0"/>
                        </a:spcBef>
                        <a:spcAft>
                          <a:spcPts val="0"/>
                        </a:spcAft>
                        <a:buNone/>
                      </a:pPr>
                      <a:endParaRPr sz="1800" b="0">
                        <a:solidFill>
                          <a:schemeClr val="lt1"/>
                        </a:solidFill>
                      </a:endParaRPr>
                    </a:p>
                  </a:txBody>
                  <a:tcPr marL="91450" marR="91450" marT="45725" marB="45725"/>
                </a:tc>
                <a:extLst>
                  <a:ext uri="{0D108BD9-81ED-4DB2-BD59-A6C34878D82A}">
                    <a16:rowId xmlns:a16="http://schemas.microsoft.com/office/drawing/2014/main" val="10006"/>
                  </a:ext>
                </a:extLst>
              </a:tr>
            </a:tbl>
          </a:graphicData>
        </a:graphic>
      </p:graphicFrame>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Blurred Background" type="titleOnly">
  <p:cSld name="TITLE_ONLY">
    <p:spTree>
      <p:nvGrpSpPr>
        <p:cNvPr id="1" name="Shape 39"/>
        <p:cNvGrpSpPr/>
        <p:nvPr/>
      </p:nvGrpSpPr>
      <p:grpSpPr>
        <a:xfrm>
          <a:off x="0" y="0"/>
          <a:ext cx="0" cy="0"/>
          <a:chOff x="0" y="0"/>
          <a:chExt cx="0" cy="0"/>
        </a:xfrm>
      </p:grpSpPr>
      <p:sp>
        <p:nvSpPr>
          <p:cNvPr id="40" name="Google Shape;40;p29"/>
          <p:cNvSpPr txBox="1">
            <a:spLocks noGrp="1"/>
          </p:cNvSpPr>
          <p:nvPr>
            <p:ph type="title"/>
          </p:nvPr>
        </p:nvSpPr>
        <p:spPr>
          <a:xfrm>
            <a:off x="472440" y="0"/>
            <a:ext cx="10515600" cy="102083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29"/>
          <p:cNvSpPr/>
          <p:nvPr/>
        </p:nvSpPr>
        <p:spPr>
          <a:xfrm>
            <a:off x="2163764" y="2131060"/>
            <a:ext cx="7864473" cy="2595880"/>
          </a:xfrm>
          <a:prstGeom prst="rect">
            <a:avLst/>
          </a:prstGeom>
          <a:solidFill>
            <a:srgbClr val="384B8C">
              <a:alpha val="49803"/>
            </a:srgb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aphicFrame>
        <p:nvGraphicFramePr>
          <p:cNvPr id="42" name="Google Shape;42;p29"/>
          <p:cNvGraphicFramePr/>
          <p:nvPr/>
        </p:nvGraphicFramePr>
        <p:xfrm>
          <a:off x="2163764" y="2131060"/>
          <a:ext cx="3000000" cy="3000000"/>
        </p:xfrm>
        <a:graphic>
          <a:graphicData uri="http://schemas.openxmlformats.org/drawingml/2006/table">
            <a:tbl>
              <a:tblPr firstRow="1" bandRow="1">
                <a:noFill/>
                <a:tableStyleId>{F2B10321-9DCF-4664-9665-EF79EAE61C40}</a:tableStyleId>
              </a:tblPr>
              <a:tblGrid>
                <a:gridCol w="2561925">
                  <a:extLst>
                    <a:ext uri="{9D8B030D-6E8A-4147-A177-3AD203B41FA5}">
                      <a16:colId xmlns:a16="http://schemas.microsoft.com/office/drawing/2014/main" val="20000"/>
                    </a:ext>
                  </a:extLst>
                </a:gridCol>
                <a:gridCol w="883750">
                  <a:extLst>
                    <a:ext uri="{9D8B030D-6E8A-4147-A177-3AD203B41FA5}">
                      <a16:colId xmlns:a16="http://schemas.microsoft.com/office/drawing/2014/main" val="20001"/>
                    </a:ext>
                  </a:extLst>
                </a:gridCol>
                <a:gridCol w="883750">
                  <a:extLst>
                    <a:ext uri="{9D8B030D-6E8A-4147-A177-3AD203B41FA5}">
                      <a16:colId xmlns:a16="http://schemas.microsoft.com/office/drawing/2014/main" val="20002"/>
                    </a:ext>
                  </a:extLst>
                </a:gridCol>
                <a:gridCol w="883750">
                  <a:extLst>
                    <a:ext uri="{9D8B030D-6E8A-4147-A177-3AD203B41FA5}">
                      <a16:colId xmlns:a16="http://schemas.microsoft.com/office/drawing/2014/main" val="20003"/>
                    </a:ext>
                  </a:extLst>
                </a:gridCol>
                <a:gridCol w="883750">
                  <a:extLst>
                    <a:ext uri="{9D8B030D-6E8A-4147-A177-3AD203B41FA5}">
                      <a16:colId xmlns:a16="http://schemas.microsoft.com/office/drawing/2014/main" val="20004"/>
                    </a:ext>
                  </a:extLst>
                </a:gridCol>
                <a:gridCol w="883750">
                  <a:extLst>
                    <a:ext uri="{9D8B030D-6E8A-4147-A177-3AD203B41FA5}">
                      <a16:colId xmlns:a16="http://schemas.microsoft.com/office/drawing/2014/main" val="20005"/>
                    </a:ext>
                  </a:extLst>
                </a:gridCol>
                <a:gridCol w="883750">
                  <a:extLst>
                    <a:ext uri="{9D8B030D-6E8A-4147-A177-3AD203B41FA5}">
                      <a16:colId xmlns:a16="http://schemas.microsoft.com/office/drawing/2014/main" val="20006"/>
                    </a:ext>
                  </a:extLst>
                </a:gridCol>
              </a:tblGrid>
              <a:tr h="370850">
                <a:tc>
                  <a:txBody>
                    <a:bodyPr/>
                    <a:lstStyle/>
                    <a:p>
                      <a:pPr marL="0" marR="0" lvl="0" indent="0" algn="l" rtl="0">
                        <a:spcBef>
                          <a:spcPts val="0"/>
                        </a:spcBef>
                        <a:spcAft>
                          <a:spcPts val="0"/>
                        </a:spcAft>
                        <a:buNone/>
                      </a:pPr>
                      <a:endParaRPr sz="1800" b="0">
                        <a:solidFill>
                          <a:schemeClr val="lt1"/>
                        </a:solidFill>
                      </a:endParaRPr>
                    </a:p>
                  </a:txBody>
                  <a:tcPr marL="91450" marR="91450" marT="45725" marB="45725"/>
                </a:tc>
                <a:tc>
                  <a:txBody>
                    <a:bodyPr/>
                    <a:lstStyle/>
                    <a:p>
                      <a:pPr marL="0" marR="0" lvl="0" indent="0" algn="ctr" rtl="0">
                        <a:spcBef>
                          <a:spcPts val="0"/>
                        </a:spcBef>
                        <a:spcAft>
                          <a:spcPts val="0"/>
                        </a:spcAft>
                        <a:buNone/>
                      </a:pPr>
                      <a:endParaRPr sz="1800" b="0">
                        <a:solidFill>
                          <a:schemeClr val="lt1"/>
                        </a:solidFill>
                      </a:endParaRPr>
                    </a:p>
                  </a:txBody>
                  <a:tcPr marL="91450" marR="91450" marT="45725" marB="45725" anchor="ctr"/>
                </a:tc>
                <a:tc>
                  <a:txBody>
                    <a:bodyPr/>
                    <a:lstStyle/>
                    <a:p>
                      <a:pPr marL="0" marR="0" lvl="0" indent="0" algn="ctr" rtl="0">
                        <a:spcBef>
                          <a:spcPts val="0"/>
                        </a:spcBef>
                        <a:spcAft>
                          <a:spcPts val="0"/>
                        </a:spcAft>
                        <a:buNone/>
                      </a:pPr>
                      <a:endParaRPr sz="1800" b="0">
                        <a:solidFill>
                          <a:schemeClr val="lt1"/>
                        </a:solidFill>
                      </a:endParaRPr>
                    </a:p>
                  </a:txBody>
                  <a:tcPr marL="91450" marR="91450" marT="45725" marB="45725" anchor="ctr"/>
                </a:tc>
                <a:tc>
                  <a:txBody>
                    <a:bodyPr/>
                    <a:lstStyle/>
                    <a:p>
                      <a:pPr marL="0" marR="0" lvl="0" indent="0" algn="ctr" rtl="0">
                        <a:spcBef>
                          <a:spcPts val="0"/>
                        </a:spcBef>
                        <a:spcAft>
                          <a:spcPts val="0"/>
                        </a:spcAft>
                        <a:buNone/>
                      </a:pPr>
                      <a:endParaRPr sz="1800" b="0">
                        <a:solidFill>
                          <a:schemeClr val="lt1"/>
                        </a:solidFill>
                      </a:endParaRPr>
                    </a:p>
                  </a:txBody>
                  <a:tcPr marL="91450" marR="91450" marT="45725" marB="45725" anchor="ctr"/>
                </a:tc>
                <a:tc>
                  <a:txBody>
                    <a:bodyPr/>
                    <a:lstStyle/>
                    <a:p>
                      <a:pPr marL="0" marR="0" lvl="0" indent="0" algn="ctr" rtl="0">
                        <a:spcBef>
                          <a:spcPts val="0"/>
                        </a:spcBef>
                        <a:spcAft>
                          <a:spcPts val="0"/>
                        </a:spcAft>
                        <a:buNone/>
                      </a:pPr>
                      <a:endParaRPr sz="1800" b="0">
                        <a:solidFill>
                          <a:schemeClr val="lt1"/>
                        </a:solidFill>
                      </a:endParaRPr>
                    </a:p>
                  </a:txBody>
                  <a:tcPr marL="91450" marR="91450" marT="45725" marB="45725" anchor="ctr"/>
                </a:tc>
                <a:tc>
                  <a:txBody>
                    <a:bodyPr/>
                    <a:lstStyle/>
                    <a:p>
                      <a:pPr marL="0" marR="0" lvl="0" indent="0" algn="ctr" rtl="0">
                        <a:spcBef>
                          <a:spcPts val="0"/>
                        </a:spcBef>
                        <a:spcAft>
                          <a:spcPts val="0"/>
                        </a:spcAft>
                        <a:buNone/>
                      </a:pPr>
                      <a:endParaRPr sz="1800" b="0">
                        <a:solidFill>
                          <a:schemeClr val="lt1"/>
                        </a:solidFill>
                      </a:endParaRPr>
                    </a:p>
                  </a:txBody>
                  <a:tcPr marL="91450" marR="91450" marT="45725" marB="45725" anchor="ctr"/>
                </a:tc>
                <a:tc>
                  <a:txBody>
                    <a:bodyPr/>
                    <a:lstStyle/>
                    <a:p>
                      <a:pPr marL="0" marR="0" lvl="0" indent="0" algn="ctr" rtl="0">
                        <a:spcBef>
                          <a:spcPts val="0"/>
                        </a:spcBef>
                        <a:spcAft>
                          <a:spcPts val="0"/>
                        </a:spcAft>
                        <a:buNone/>
                      </a:pPr>
                      <a:endParaRPr sz="1800" b="0">
                        <a:solidFill>
                          <a:schemeClr val="lt1"/>
                        </a:solidFill>
                      </a:endParaRPr>
                    </a:p>
                  </a:txBody>
                  <a:tcPr marL="91450" marR="91450" marT="45725" marB="45725" anchor="ctr"/>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extLst>
                  <a:ext uri="{0D108BD9-81ED-4DB2-BD59-A6C34878D82A}">
                    <a16:rowId xmlns:a16="http://schemas.microsoft.com/office/drawing/2014/main" val="10002"/>
                  </a:ext>
                </a:extLst>
              </a:tr>
              <a:tr h="370850">
                <a:tc>
                  <a:txBody>
                    <a:bodyPr/>
                    <a:lstStyle/>
                    <a:p>
                      <a:pPr marL="0" marR="0" lvl="0" indent="0" algn="l"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extLst>
                  <a:ext uri="{0D108BD9-81ED-4DB2-BD59-A6C34878D82A}">
                    <a16:rowId xmlns:a16="http://schemas.microsoft.com/office/drawing/2014/main" val="10003"/>
                  </a:ext>
                </a:extLst>
              </a:tr>
              <a:tr h="370850">
                <a:tc>
                  <a:txBody>
                    <a:bodyPr/>
                    <a:lstStyle/>
                    <a:p>
                      <a:pPr marL="0" marR="0" lvl="0" indent="0" algn="l"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extLst>
                  <a:ext uri="{0D108BD9-81ED-4DB2-BD59-A6C34878D82A}">
                    <a16:rowId xmlns:a16="http://schemas.microsoft.com/office/drawing/2014/main" val="10004"/>
                  </a:ext>
                </a:extLst>
              </a:tr>
              <a:tr h="370850">
                <a:tc>
                  <a:txBody>
                    <a:bodyPr/>
                    <a:lstStyle/>
                    <a:p>
                      <a:pPr marL="0" marR="0" lvl="0" indent="0" algn="l"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extLst>
                  <a:ext uri="{0D108BD9-81ED-4DB2-BD59-A6C34878D82A}">
                    <a16:rowId xmlns:a16="http://schemas.microsoft.com/office/drawing/2014/main" val="10005"/>
                  </a:ext>
                </a:extLst>
              </a:tr>
              <a:tr h="370850">
                <a:tc>
                  <a:txBody>
                    <a:bodyPr/>
                    <a:lstStyle/>
                    <a:p>
                      <a:pPr marL="0" marR="0" lvl="0" indent="0" algn="l" rtl="0">
                        <a:spcBef>
                          <a:spcPts val="0"/>
                        </a:spcBef>
                        <a:spcAft>
                          <a:spcPts val="0"/>
                        </a:spcAft>
                        <a:buNone/>
                      </a:pPr>
                      <a:endParaRPr sz="1800" b="0">
                        <a:solidFill>
                          <a:schemeClr val="lt1"/>
                        </a:solidFill>
                      </a:endParaRPr>
                    </a:p>
                  </a:txBody>
                  <a:tcPr marL="91450" marR="91450" marT="45725" marB="45725"/>
                </a:tc>
                <a:tc>
                  <a:txBody>
                    <a:bodyPr/>
                    <a:lstStyle/>
                    <a:p>
                      <a:pPr marL="0" marR="0" lvl="0" indent="0" algn="ctr" rtl="0">
                        <a:spcBef>
                          <a:spcPts val="0"/>
                        </a:spcBef>
                        <a:spcAft>
                          <a:spcPts val="0"/>
                        </a:spcAft>
                        <a:buNone/>
                      </a:pPr>
                      <a:endParaRPr sz="1800" b="0">
                        <a:solidFill>
                          <a:schemeClr val="lt1"/>
                        </a:solidFill>
                      </a:endParaRPr>
                    </a:p>
                  </a:txBody>
                  <a:tcPr marL="91450" marR="91450" marT="45725" marB="45725"/>
                </a:tc>
                <a:tc>
                  <a:txBody>
                    <a:bodyPr/>
                    <a:lstStyle/>
                    <a:p>
                      <a:pPr marL="0" marR="0" lvl="0" indent="0" algn="ctr" rtl="0">
                        <a:spcBef>
                          <a:spcPts val="0"/>
                        </a:spcBef>
                        <a:spcAft>
                          <a:spcPts val="0"/>
                        </a:spcAft>
                        <a:buNone/>
                      </a:pPr>
                      <a:endParaRPr sz="1800" b="0">
                        <a:solidFill>
                          <a:schemeClr val="lt1"/>
                        </a:solidFill>
                      </a:endParaRPr>
                    </a:p>
                  </a:txBody>
                  <a:tcPr marL="91450" marR="91450" marT="45725" marB="45725"/>
                </a:tc>
                <a:tc>
                  <a:txBody>
                    <a:bodyPr/>
                    <a:lstStyle/>
                    <a:p>
                      <a:pPr marL="0" marR="0" lvl="0" indent="0" algn="ctr" rtl="0">
                        <a:spcBef>
                          <a:spcPts val="0"/>
                        </a:spcBef>
                        <a:spcAft>
                          <a:spcPts val="0"/>
                        </a:spcAft>
                        <a:buNone/>
                      </a:pPr>
                      <a:endParaRPr sz="1800" b="0">
                        <a:solidFill>
                          <a:schemeClr val="lt1"/>
                        </a:solidFill>
                      </a:endParaRPr>
                    </a:p>
                  </a:txBody>
                  <a:tcPr marL="91450" marR="91450" marT="45725" marB="45725"/>
                </a:tc>
                <a:tc>
                  <a:txBody>
                    <a:bodyPr/>
                    <a:lstStyle/>
                    <a:p>
                      <a:pPr marL="0" marR="0" lvl="0" indent="0" algn="ctr" rtl="0">
                        <a:spcBef>
                          <a:spcPts val="0"/>
                        </a:spcBef>
                        <a:spcAft>
                          <a:spcPts val="0"/>
                        </a:spcAft>
                        <a:buNone/>
                      </a:pPr>
                      <a:endParaRPr sz="1800" b="0">
                        <a:solidFill>
                          <a:schemeClr val="lt1"/>
                        </a:solidFill>
                      </a:endParaRPr>
                    </a:p>
                  </a:txBody>
                  <a:tcPr marL="91450" marR="91450" marT="45725" marB="45725"/>
                </a:tc>
                <a:tc>
                  <a:txBody>
                    <a:bodyPr/>
                    <a:lstStyle/>
                    <a:p>
                      <a:pPr marL="0" marR="0" lvl="0" indent="0" algn="ctr" rtl="0">
                        <a:spcBef>
                          <a:spcPts val="0"/>
                        </a:spcBef>
                        <a:spcAft>
                          <a:spcPts val="0"/>
                        </a:spcAft>
                        <a:buNone/>
                      </a:pPr>
                      <a:endParaRPr sz="1800" b="0">
                        <a:solidFill>
                          <a:schemeClr val="lt1"/>
                        </a:solidFill>
                      </a:endParaRPr>
                    </a:p>
                  </a:txBody>
                  <a:tcPr marL="91450" marR="91450" marT="45725" marB="45725"/>
                </a:tc>
                <a:tc>
                  <a:txBody>
                    <a:bodyPr/>
                    <a:lstStyle/>
                    <a:p>
                      <a:pPr marL="0" marR="0" lvl="0" indent="0" algn="ctr" rtl="0">
                        <a:spcBef>
                          <a:spcPts val="0"/>
                        </a:spcBef>
                        <a:spcAft>
                          <a:spcPts val="0"/>
                        </a:spcAft>
                        <a:buNone/>
                      </a:pPr>
                      <a:endParaRPr sz="1800" b="0">
                        <a:solidFill>
                          <a:schemeClr val="lt1"/>
                        </a:solidFill>
                      </a:endParaRPr>
                    </a:p>
                  </a:txBody>
                  <a:tcPr marL="91450" marR="91450" marT="45725" marB="45725"/>
                </a:tc>
                <a:extLst>
                  <a:ext uri="{0D108BD9-81ED-4DB2-BD59-A6C34878D82A}">
                    <a16:rowId xmlns:a16="http://schemas.microsoft.com/office/drawing/2014/main" val="10006"/>
                  </a:ext>
                </a:extLst>
              </a:tr>
            </a:tbl>
          </a:graphicData>
        </a:graphic>
      </p:graphicFrame>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6">
            <a:alphaModFix/>
          </a:blip>
          <a:stretch>
            <a:fillRect/>
          </a:stretch>
        </a:blipFill>
        <a:effectLst/>
      </p:bgPr>
    </p:bg>
    <p:spTree>
      <p:nvGrpSpPr>
        <p:cNvPr id="1" name="Shape 9"/>
        <p:cNvGrpSpPr/>
        <p:nvPr/>
      </p:nvGrpSpPr>
      <p:grpSpPr>
        <a:xfrm>
          <a:off x="0" y="0"/>
          <a:ext cx="0" cy="0"/>
          <a:chOff x="0" y="0"/>
          <a:chExt cx="0" cy="0"/>
        </a:xfrm>
      </p:grpSpPr>
      <p:sp>
        <p:nvSpPr>
          <p:cNvPr id="10" name="Google Shape;10;p19"/>
          <p:cNvSpPr txBox="1">
            <a:spLocks noGrp="1"/>
          </p:cNvSpPr>
          <p:nvPr>
            <p:ph type="title"/>
          </p:nvPr>
        </p:nvSpPr>
        <p:spPr>
          <a:xfrm>
            <a:off x="472440" y="0"/>
            <a:ext cx="10515600" cy="1020836"/>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000"/>
              <a:buFont typeface="Arial Black"/>
              <a:buNone/>
              <a:defRPr sz="4000" b="0" i="0" u="none" strike="noStrike" cap="none">
                <a:solidFill>
                  <a:schemeClr val="lt1"/>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9"/>
          <p:cNvSpPr txBox="1">
            <a:spLocks noGrp="1"/>
          </p:cNvSpPr>
          <p:nvPr>
            <p:ph type="body" idx="1"/>
          </p:nvPr>
        </p:nvSpPr>
        <p:spPr>
          <a:xfrm>
            <a:off x="838200" y="1376737"/>
            <a:ext cx="10515600" cy="4351338"/>
          </a:xfrm>
          <a:prstGeom prst="rect">
            <a:avLst/>
          </a:prstGeom>
          <a:solidFill>
            <a:srgbClr val="384B8C">
              <a:alpha val="49803"/>
            </a:srgbClr>
          </a:solid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aam-cms.marqui.tech/aam-portal-cms/assets/ki2yd52vavkccskc"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mailto:michael.falkowski@nasa.gov"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4000"/>
              <a:buFont typeface="Arial Black"/>
              <a:buNone/>
            </a:pPr>
            <a:r>
              <a:rPr lang="en-US"/>
              <a:t>The NASA FireSense Project</a:t>
            </a:r>
            <a:endParaRPr/>
          </a:p>
        </p:txBody>
      </p:sp>
      <p:sp>
        <p:nvSpPr>
          <p:cNvPr id="68" name="Google Shape;68;p1"/>
          <p:cNvSpPr txBox="1">
            <a:spLocks noGrp="1"/>
          </p:cNvSpPr>
          <p:nvPr>
            <p:ph type="subTitle" idx="1"/>
          </p:nvPr>
        </p:nvSpPr>
        <p:spPr>
          <a:xfrm>
            <a:off x="1524000" y="3820699"/>
            <a:ext cx="9144000" cy="1655762"/>
          </a:xfrm>
          <a:prstGeom prst="rect">
            <a:avLst/>
          </a:prstGeom>
          <a:solidFill>
            <a:srgbClr val="384B8C">
              <a:alpha val="49803"/>
            </a:srgbClr>
          </a:solidFill>
          <a:ln>
            <a:noFill/>
          </a:ln>
        </p:spPr>
        <p:txBody>
          <a:bodyPr spcFirstLastPara="1" wrap="square" lIns="91425" tIns="45700" rIns="91425" bIns="45700" anchor="t" anchorCtr="0">
            <a:normAutofit fontScale="55000"/>
          </a:bodyPr>
          <a:lstStyle/>
          <a:p>
            <a:pPr marL="0" lvl="0" indent="0" algn="l" rtl="0">
              <a:lnSpc>
                <a:spcPct val="90000"/>
              </a:lnSpc>
              <a:spcBef>
                <a:spcPts val="0"/>
              </a:spcBef>
              <a:spcAft>
                <a:spcPts val="0"/>
              </a:spcAft>
              <a:buClr>
                <a:schemeClr val="lt1"/>
              </a:buClr>
              <a:buSzPct val="57620"/>
              <a:buNone/>
            </a:pPr>
            <a:r>
              <a:rPr lang="en-US" sz="4165"/>
              <a:t>Michael Falkowski, Barry Lefer, Haris Riris, Michael Seablom, Teresa Kauffman, Melissa Martin, Emily Sylak-Glassman </a:t>
            </a:r>
            <a:endParaRPr sz="4165"/>
          </a:p>
          <a:p>
            <a:pPr marL="0" lvl="0" indent="0" algn="l" rtl="0">
              <a:lnSpc>
                <a:spcPct val="90000"/>
              </a:lnSpc>
              <a:spcBef>
                <a:spcPts val="1000"/>
              </a:spcBef>
              <a:spcAft>
                <a:spcPts val="0"/>
              </a:spcAft>
              <a:buClr>
                <a:schemeClr val="lt1"/>
              </a:buClr>
              <a:buSzPct val="57620"/>
              <a:buNone/>
            </a:pPr>
            <a:endParaRPr sz="4165"/>
          </a:p>
          <a:p>
            <a:pPr marL="0" lvl="0" indent="0" algn="l" rtl="0">
              <a:lnSpc>
                <a:spcPct val="90000"/>
              </a:lnSpc>
              <a:spcBef>
                <a:spcPts val="1000"/>
              </a:spcBef>
              <a:spcAft>
                <a:spcPts val="0"/>
              </a:spcAft>
              <a:buClr>
                <a:schemeClr val="lt1"/>
              </a:buClr>
              <a:buSzPct val="57620"/>
              <a:buNone/>
            </a:pPr>
            <a:r>
              <a:rPr lang="en-US" sz="4165"/>
              <a:t>NASA Headquarters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2"/>
          <p:cNvSpPr/>
          <p:nvPr/>
        </p:nvSpPr>
        <p:spPr>
          <a:xfrm>
            <a:off x="-84222" y="3220971"/>
            <a:ext cx="12276222" cy="3769375"/>
          </a:xfrm>
          <a:prstGeom prst="rect">
            <a:avLst/>
          </a:prstGeom>
          <a:gradFill>
            <a:gsLst>
              <a:gs pos="0">
                <a:srgbClr val="9A5E4F"/>
              </a:gs>
              <a:gs pos="50000">
                <a:srgbClr val="795764"/>
              </a:gs>
              <a:gs pos="100000">
                <a:srgbClr val="535079"/>
              </a:gs>
            </a:gsLst>
            <a:lin ang="5400000" scaled="0"/>
          </a:gra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4" name="Google Shape;74;p2"/>
          <p:cNvSpPr txBox="1"/>
          <p:nvPr/>
        </p:nvSpPr>
        <p:spPr>
          <a:xfrm>
            <a:off x="154420" y="3196816"/>
            <a:ext cx="12037580" cy="1302919"/>
          </a:xfrm>
          <a:prstGeom prst="rect">
            <a:avLst/>
          </a:prstGeom>
          <a:noFill/>
          <a:ln>
            <a:noFill/>
          </a:ln>
        </p:spPr>
        <p:txBody>
          <a:bodyPr spcFirstLastPara="1" wrap="square" lIns="45700" tIns="45700" rIns="45700" bIns="45700" anchor="t" anchorCtr="0">
            <a:spAutoFit/>
          </a:bodyPr>
          <a:lstStyle/>
          <a:p>
            <a:pPr marL="0" marR="0" lvl="0" indent="0" algn="l" rtl="0">
              <a:spcBef>
                <a:spcPts val="800"/>
              </a:spcBef>
              <a:spcAft>
                <a:spcPts val="0"/>
              </a:spcAft>
              <a:buNone/>
            </a:pPr>
            <a:r>
              <a:rPr lang="en-US" sz="1800" b="0" i="0" u="none" strike="noStrike" cap="none">
                <a:solidFill>
                  <a:schemeClr val="lt1"/>
                </a:solidFill>
                <a:latin typeface="Arial"/>
                <a:ea typeface="Arial"/>
                <a:cs typeface="Arial"/>
                <a:sym typeface="Arial"/>
              </a:rPr>
              <a:t>The NASA Science Mission Directorate (SMD) FireSense project is a 5-year effort focused on delivering NASA’s unique Earth science and technological capabilities to operational agencies, striving towards measurable improvement in US wildland fire management. The NASA SMD FireSense project is part of a larger NASA wide Wildland Fire Initiative involving SMD, the Aeronautics Research Mission Directorate (ARMD), and the Space Technology Mission Directorate (STMD).</a:t>
            </a:r>
            <a:endParaRPr/>
          </a:p>
        </p:txBody>
      </p:sp>
      <p:sp>
        <p:nvSpPr>
          <p:cNvPr id="75" name="Google Shape;75;p2"/>
          <p:cNvSpPr txBox="1"/>
          <p:nvPr/>
        </p:nvSpPr>
        <p:spPr>
          <a:xfrm>
            <a:off x="118324" y="5809947"/>
            <a:ext cx="12037580" cy="954107"/>
          </a:xfrm>
          <a:prstGeom prst="rect">
            <a:avLst/>
          </a:prstGeom>
          <a:noFill/>
          <a:ln>
            <a:noFill/>
          </a:ln>
        </p:spPr>
        <p:txBody>
          <a:bodyPr spcFirstLastPara="1" wrap="square" lIns="121900" tIns="60950" rIns="121900" bIns="60950" anchor="t" anchorCtr="0">
            <a:spAutoFit/>
          </a:bodyPr>
          <a:lstStyle/>
          <a:p>
            <a:pPr marL="0" marR="0" lvl="0" indent="0" algn="l" rtl="0">
              <a:spcBef>
                <a:spcPts val="0"/>
              </a:spcBef>
              <a:spcAft>
                <a:spcPts val="0"/>
              </a:spcAft>
              <a:buNone/>
            </a:pPr>
            <a:r>
              <a:rPr lang="en-US" sz="1800" b="0" i="0" u="none" strike="noStrike" cap="none">
                <a:solidFill>
                  <a:schemeClr val="lt1"/>
                </a:solidFill>
                <a:latin typeface="Arial"/>
                <a:ea typeface="Arial"/>
                <a:cs typeface="Arial"/>
                <a:sym typeface="Arial"/>
              </a:rPr>
              <a:t>Through initial stakeholder engagement activities, the FireSense project will begin by focusing on four uses-cases focused on characterization and measurement of (i) pre-fire fuels conditions, (ii) active fire dynamics, (iii) post fire impacts and threats, and (iv) air quality impacts and forecasting, each co-developed with identified stakeholders.</a:t>
            </a:r>
            <a:endParaRPr/>
          </a:p>
        </p:txBody>
      </p:sp>
      <p:sp>
        <p:nvSpPr>
          <p:cNvPr id="76" name="Google Shape;76;p2"/>
          <p:cNvSpPr txBox="1"/>
          <p:nvPr/>
        </p:nvSpPr>
        <p:spPr>
          <a:xfrm>
            <a:off x="118324" y="4790933"/>
            <a:ext cx="12037580" cy="954107"/>
          </a:xfrm>
          <a:prstGeom prst="rect">
            <a:avLst/>
          </a:prstGeom>
          <a:noFill/>
          <a:ln>
            <a:noFill/>
          </a:ln>
        </p:spPr>
        <p:txBody>
          <a:bodyPr spcFirstLastPara="1" wrap="square" lIns="121900" tIns="60950" rIns="121900" bIns="60950" anchor="t" anchorCtr="0">
            <a:spAutoFit/>
          </a:bodyPr>
          <a:lstStyle/>
          <a:p>
            <a:pPr marL="0" marR="0" lvl="0" indent="0" algn="l" rtl="0">
              <a:spcBef>
                <a:spcPts val="0"/>
              </a:spcBef>
              <a:spcAft>
                <a:spcPts val="0"/>
              </a:spcAft>
              <a:buNone/>
            </a:pPr>
            <a:r>
              <a:rPr lang="en-US" sz="1800" b="0" i="0" u="none" strike="noStrike" cap="none">
                <a:solidFill>
                  <a:schemeClr val="lt1"/>
                </a:solidFill>
                <a:latin typeface="Arial"/>
                <a:ea typeface="Arial"/>
                <a:cs typeface="Arial"/>
                <a:sym typeface="Arial"/>
              </a:rPr>
              <a:t>The FireSense project will include an airborne science component (annual campaigns) where improved capabilities and technologies will be developed and evaluated, and ultimately demonstrated to agency stakeholders in a large capstone airborne campaign in year 5 of the project (2027-2028).</a:t>
            </a:r>
            <a:endParaRPr/>
          </a:p>
        </p:txBody>
      </p:sp>
      <p:pic>
        <p:nvPicPr>
          <p:cNvPr id="77" name="Google Shape;77;p2" descr="A group of airplanes flying in the sky&#10;&#10;Description automatically generated with low confidence"/>
          <p:cNvPicPr preferRelativeResize="0"/>
          <p:nvPr/>
        </p:nvPicPr>
        <p:blipFill rotWithShape="1">
          <a:blip r:embed="rId3">
            <a:alphaModFix/>
          </a:blip>
          <a:srcRect/>
          <a:stretch/>
        </p:blipFill>
        <p:spPr>
          <a:xfrm>
            <a:off x="-84222" y="-38802"/>
            <a:ext cx="12368464" cy="325977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4"/>
          <p:cNvSpPr txBox="1">
            <a:spLocks noGrp="1"/>
          </p:cNvSpPr>
          <p:nvPr>
            <p:ph type="title"/>
          </p:nvPr>
        </p:nvSpPr>
        <p:spPr>
          <a:xfrm>
            <a:off x="402336" y="0"/>
            <a:ext cx="10779186" cy="102083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000"/>
              <a:buFont typeface="Arial Black"/>
              <a:buNone/>
            </a:pPr>
            <a:r>
              <a:rPr lang="en-US" sz="3000"/>
              <a:t>NASA FireSense is driven by Stakeholder Needs</a:t>
            </a:r>
            <a:endParaRPr/>
          </a:p>
        </p:txBody>
      </p:sp>
      <p:sp>
        <p:nvSpPr>
          <p:cNvPr id="90" name="Google Shape;90;p4"/>
          <p:cNvSpPr txBox="1"/>
          <p:nvPr/>
        </p:nvSpPr>
        <p:spPr>
          <a:xfrm>
            <a:off x="170368" y="1434395"/>
            <a:ext cx="7792947" cy="5262979"/>
          </a:xfrm>
          <a:prstGeom prst="rect">
            <a:avLst/>
          </a:prstGeom>
          <a:solidFill>
            <a:srgbClr val="384B8C">
              <a:alpha val="49803"/>
            </a:srgb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i="0" u="none" strike="noStrike">
                <a:solidFill>
                  <a:schemeClr val="lt1"/>
                </a:solidFill>
                <a:latin typeface="Arial"/>
                <a:ea typeface="Arial"/>
                <a:cs typeface="Arial"/>
                <a:sym typeface="Arial"/>
              </a:rPr>
              <a:t>Workshop Outcomes: </a:t>
            </a:r>
            <a:r>
              <a:rPr lang="en-US" sz="1400" b="0" i="0" u="none" strike="noStrike">
                <a:solidFill>
                  <a:schemeClr val="lt1"/>
                </a:solidFill>
                <a:latin typeface="Arial"/>
                <a:ea typeface="Arial"/>
                <a:cs typeface="Arial"/>
                <a:sym typeface="Arial"/>
              </a:rPr>
              <a:t>Primary deliverable - whitepaper describing current barriers faced by agencies responsible for managing fire across its life cycle (pre-, active-, and post-fire). </a:t>
            </a:r>
            <a:endParaRPr sz="1400" i="0" u="none" strike="noStrike">
              <a:solidFill>
                <a:schemeClr val="lt1"/>
              </a:solidFill>
              <a:latin typeface="Arial"/>
              <a:ea typeface="Arial"/>
              <a:cs typeface="Arial"/>
              <a:sym typeface="Arial"/>
            </a:endParaRPr>
          </a:p>
          <a:p>
            <a:pPr marL="0" marR="0" lvl="0" indent="0" algn="l" rtl="0">
              <a:spcBef>
                <a:spcPts val="600"/>
              </a:spcBef>
              <a:spcAft>
                <a:spcPts val="0"/>
              </a:spcAft>
              <a:buNone/>
            </a:pPr>
            <a:r>
              <a:rPr lang="en-US" sz="1400" b="1">
                <a:solidFill>
                  <a:schemeClr val="lt1"/>
                </a:solidFill>
                <a:latin typeface="Arial"/>
                <a:ea typeface="Arial"/>
                <a:cs typeface="Arial"/>
                <a:sym typeface="Arial"/>
              </a:rPr>
              <a:t>Some of What we heard</a:t>
            </a:r>
            <a:r>
              <a:rPr lang="en-US" sz="1400" b="1" baseline="30000">
                <a:solidFill>
                  <a:schemeClr val="lt1"/>
                </a:solidFill>
                <a:latin typeface="Arial"/>
                <a:ea typeface="Arial"/>
                <a:cs typeface="Arial"/>
                <a:sym typeface="Arial"/>
              </a:rPr>
              <a:t>*</a:t>
            </a:r>
            <a:r>
              <a:rPr lang="en-US" sz="1400" b="1">
                <a:solidFill>
                  <a:schemeClr val="lt1"/>
                </a:solidFill>
                <a:latin typeface="Arial"/>
                <a:ea typeface="Arial"/>
                <a:cs typeface="Arial"/>
                <a:sym typeface="Arial"/>
              </a:rPr>
              <a:t>:</a:t>
            </a:r>
            <a:endParaRPr/>
          </a:p>
          <a:p>
            <a:pPr marL="0" marR="0" lvl="0" indent="0" algn="l" rtl="0">
              <a:spcBef>
                <a:spcPts val="600"/>
              </a:spcBef>
              <a:spcAft>
                <a:spcPts val="0"/>
              </a:spcAft>
              <a:buNone/>
            </a:pPr>
            <a:r>
              <a:rPr lang="en-US" sz="1400" i="1">
                <a:solidFill>
                  <a:schemeClr val="lt1"/>
                </a:solidFill>
                <a:latin typeface="Arial"/>
                <a:ea typeface="Arial"/>
                <a:cs typeface="Arial"/>
                <a:sym typeface="Arial"/>
              </a:rPr>
              <a:t>Pre-fire – </a:t>
            </a:r>
            <a:endParaRPr/>
          </a:p>
          <a:p>
            <a:pPr marL="285750" marR="0" lvl="0" indent="-285750" algn="l" rtl="0">
              <a:spcBef>
                <a:spcPts val="600"/>
              </a:spcBef>
              <a:spcAft>
                <a:spcPts val="0"/>
              </a:spcAft>
              <a:buClr>
                <a:schemeClr val="lt1"/>
              </a:buClr>
              <a:buSzPts val="1400"/>
              <a:buFont typeface="Arial"/>
              <a:buChar char="•"/>
            </a:pPr>
            <a:r>
              <a:rPr lang="en-US" sz="1400">
                <a:solidFill>
                  <a:schemeClr val="lt1"/>
                </a:solidFill>
                <a:latin typeface="Arial"/>
                <a:ea typeface="Arial"/>
                <a:cs typeface="Arial"/>
                <a:sym typeface="Arial"/>
              </a:rPr>
              <a:t>Current fuels map of limited utility for operational management (increase accurate updates)</a:t>
            </a:r>
            <a:endParaRPr/>
          </a:p>
          <a:p>
            <a:pPr marL="285750" marR="0" lvl="0" indent="-285750" algn="l" rtl="0">
              <a:spcBef>
                <a:spcPts val="600"/>
              </a:spcBef>
              <a:spcAft>
                <a:spcPts val="0"/>
              </a:spcAft>
              <a:buClr>
                <a:schemeClr val="lt1"/>
              </a:buClr>
              <a:buSzPts val="1400"/>
              <a:buFont typeface="Arial"/>
              <a:buChar char="•"/>
            </a:pPr>
            <a:r>
              <a:rPr lang="en-US" sz="1400">
                <a:solidFill>
                  <a:schemeClr val="lt1"/>
                </a:solidFill>
                <a:latin typeface="Arial"/>
                <a:ea typeface="Arial"/>
                <a:cs typeface="Arial"/>
                <a:sym typeface="Arial"/>
              </a:rPr>
              <a:t>Fire behavior models do not have the necessary fidelity and/or timeliness to accurately predict fire behavior and fire spread</a:t>
            </a:r>
            <a:endParaRPr/>
          </a:p>
          <a:p>
            <a:pPr marL="285750" marR="0" lvl="0" indent="-285750" algn="l" rtl="0">
              <a:spcBef>
                <a:spcPts val="600"/>
              </a:spcBef>
              <a:spcAft>
                <a:spcPts val="0"/>
              </a:spcAft>
              <a:buClr>
                <a:schemeClr val="lt1"/>
              </a:buClr>
              <a:buSzPts val="1400"/>
              <a:buFont typeface="Arial"/>
              <a:buChar char="•"/>
            </a:pPr>
            <a:r>
              <a:rPr lang="en-US" sz="1400">
                <a:solidFill>
                  <a:schemeClr val="lt1"/>
                </a:solidFill>
                <a:latin typeface="Arial"/>
                <a:ea typeface="Arial"/>
                <a:cs typeface="Arial"/>
                <a:sym typeface="Arial"/>
              </a:rPr>
              <a:t>Current observations and forecasts of winds, humidity, and fuel moisture are insufficient for fire risk assessment and prediction </a:t>
            </a:r>
            <a:r>
              <a:rPr lang="en-US" sz="1400" i="1">
                <a:solidFill>
                  <a:schemeClr val="lt1"/>
                </a:solidFill>
                <a:latin typeface="Arial"/>
                <a:ea typeface="Arial"/>
                <a:cs typeface="Arial"/>
                <a:sym typeface="Arial"/>
              </a:rPr>
              <a:t> </a:t>
            </a:r>
            <a:endParaRPr/>
          </a:p>
          <a:p>
            <a:pPr marL="0" marR="0" lvl="0" indent="0" algn="l" rtl="0">
              <a:spcBef>
                <a:spcPts val="600"/>
              </a:spcBef>
              <a:spcAft>
                <a:spcPts val="0"/>
              </a:spcAft>
              <a:buNone/>
            </a:pPr>
            <a:r>
              <a:rPr lang="en-US" sz="1400" i="1">
                <a:solidFill>
                  <a:schemeClr val="lt1"/>
                </a:solidFill>
                <a:latin typeface="Arial"/>
                <a:ea typeface="Arial"/>
                <a:cs typeface="Arial"/>
                <a:sym typeface="Arial"/>
              </a:rPr>
              <a:t>Active Fire –</a:t>
            </a:r>
            <a:endParaRPr/>
          </a:p>
          <a:p>
            <a:pPr marL="285750" marR="0" lvl="0" indent="-285750" algn="l" rtl="0">
              <a:spcBef>
                <a:spcPts val="600"/>
              </a:spcBef>
              <a:spcAft>
                <a:spcPts val="0"/>
              </a:spcAft>
              <a:buClr>
                <a:schemeClr val="lt1"/>
              </a:buClr>
              <a:buSzPts val="1400"/>
              <a:buFont typeface="Arial"/>
              <a:buChar char="•"/>
            </a:pPr>
            <a:r>
              <a:rPr lang="en-US" sz="1400">
                <a:solidFill>
                  <a:schemeClr val="lt1"/>
                </a:solidFill>
                <a:latin typeface="Arial"/>
                <a:ea typeface="Arial"/>
                <a:cs typeface="Arial"/>
                <a:sym typeface="Arial"/>
              </a:rPr>
              <a:t>Must reduce of time from ignition to detection and response </a:t>
            </a:r>
            <a:endParaRPr/>
          </a:p>
          <a:p>
            <a:pPr marL="285750" marR="0" lvl="0" indent="-285750" algn="l" rtl="0">
              <a:spcBef>
                <a:spcPts val="600"/>
              </a:spcBef>
              <a:spcAft>
                <a:spcPts val="0"/>
              </a:spcAft>
              <a:buClr>
                <a:schemeClr val="lt1"/>
              </a:buClr>
              <a:buSzPts val="1400"/>
              <a:buFont typeface="Arial"/>
              <a:buChar char="•"/>
            </a:pPr>
            <a:r>
              <a:rPr lang="en-US" sz="1400">
                <a:solidFill>
                  <a:schemeClr val="lt1"/>
                </a:solidFill>
                <a:latin typeface="Arial"/>
                <a:ea typeface="Arial"/>
                <a:cs typeface="Arial"/>
                <a:sym typeface="Arial"/>
              </a:rPr>
              <a:t>Need persistent (24/7) IR imagery of active fires to support fire management and monitoring (and fire science)</a:t>
            </a:r>
            <a:endParaRPr/>
          </a:p>
          <a:p>
            <a:pPr marL="285750" marR="0" lvl="0" indent="-285750" algn="l" rtl="0">
              <a:spcBef>
                <a:spcPts val="600"/>
              </a:spcBef>
              <a:spcAft>
                <a:spcPts val="0"/>
              </a:spcAft>
              <a:buClr>
                <a:schemeClr val="lt1"/>
              </a:buClr>
              <a:buSzPts val="1400"/>
              <a:buFont typeface="Arial"/>
              <a:buChar char="•"/>
            </a:pPr>
            <a:r>
              <a:rPr lang="en-US" sz="1400">
                <a:solidFill>
                  <a:schemeClr val="lt1"/>
                </a:solidFill>
                <a:latin typeface="Arial"/>
                <a:ea typeface="Arial"/>
                <a:cs typeface="Arial"/>
                <a:sym typeface="Arial"/>
              </a:rPr>
              <a:t>Lack of Reliable, high-speed communications/data </a:t>
            </a:r>
            <a:endParaRPr sz="1400">
              <a:solidFill>
                <a:schemeClr val="lt1"/>
              </a:solidFill>
              <a:latin typeface="Arial"/>
              <a:ea typeface="Arial"/>
              <a:cs typeface="Arial"/>
              <a:sym typeface="Arial"/>
            </a:endParaRPr>
          </a:p>
          <a:p>
            <a:pPr marL="285750" marR="0" lvl="0" indent="-285750" algn="l" rtl="0">
              <a:spcBef>
                <a:spcPts val="600"/>
              </a:spcBef>
              <a:spcAft>
                <a:spcPts val="0"/>
              </a:spcAft>
              <a:buClr>
                <a:schemeClr val="lt1"/>
              </a:buClr>
              <a:buSzPts val="1400"/>
              <a:buFont typeface="Arial"/>
              <a:buChar char="•"/>
            </a:pPr>
            <a:r>
              <a:rPr lang="en-US" sz="1400">
                <a:solidFill>
                  <a:schemeClr val="lt1"/>
                </a:solidFill>
                <a:latin typeface="Arial"/>
                <a:ea typeface="Arial"/>
                <a:cs typeface="Arial"/>
                <a:sym typeface="Arial"/>
              </a:rPr>
              <a:t>Need instruments capable of mass/power limitations of new suborbital platforms </a:t>
            </a:r>
            <a:r>
              <a:rPr lang="en-US" sz="1400" i="1">
                <a:solidFill>
                  <a:schemeClr val="lt1"/>
                </a:solidFill>
                <a:latin typeface="Arial"/>
                <a:ea typeface="Arial"/>
                <a:cs typeface="Arial"/>
                <a:sym typeface="Arial"/>
              </a:rPr>
              <a:t> </a:t>
            </a:r>
            <a:endParaRPr/>
          </a:p>
          <a:p>
            <a:pPr marL="0" marR="0" lvl="0" indent="0" algn="l" rtl="0">
              <a:spcBef>
                <a:spcPts val="600"/>
              </a:spcBef>
              <a:spcAft>
                <a:spcPts val="0"/>
              </a:spcAft>
              <a:buNone/>
            </a:pPr>
            <a:r>
              <a:rPr lang="en-US" sz="1400" i="1">
                <a:solidFill>
                  <a:schemeClr val="lt1"/>
                </a:solidFill>
                <a:latin typeface="Arial"/>
                <a:ea typeface="Arial"/>
                <a:cs typeface="Arial"/>
                <a:sym typeface="Arial"/>
              </a:rPr>
              <a:t>Post-fire –</a:t>
            </a:r>
            <a:endParaRPr/>
          </a:p>
          <a:p>
            <a:pPr marL="285750" marR="0" lvl="0" indent="-285750" algn="l" rtl="0">
              <a:spcBef>
                <a:spcPts val="600"/>
              </a:spcBef>
              <a:spcAft>
                <a:spcPts val="0"/>
              </a:spcAft>
              <a:buClr>
                <a:schemeClr val="lt1"/>
              </a:buClr>
              <a:buSzPts val="1400"/>
              <a:buFont typeface="Arial"/>
              <a:buChar char="•"/>
            </a:pPr>
            <a:r>
              <a:rPr lang="en-US" sz="1400">
                <a:solidFill>
                  <a:schemeClr val="lt1"/>
                </a:solidFill>
                <a:latin typeface="Arial"/>
                <a:ea typeface="Arial"/>
                <a:cs typeface="Arial"/>
                <a:sym typeface="Arial"/>
              </a:rPr>
              <a:t>Improved mapping of forest burn extent and fire severity</a:t>
            </a:r>
            <a:endParaRPr/>
          </a:p>
          <a:p>
            <a:pPr marL="285750" marR="0" lvl="0" indent="-285750" algn="l" rtl="0">
              <a:spcBef>
                <a:spcPts val="600"/>
              </a:spcBef>
              <a:spcAft>
                <a:spcPts val="0"/>
              </a:spcAft>
              <a:buClr>
                <a:schemeClr val="lt1"/>
              </a:buClr>
              <a:buSzPts val="1400"/>
              <a:buFont typeface="Arial"/>
              <a:buChar char="•"/>
            </a:pPr>
            <a:r>
              <a:rPr lang="en-US" sz="1400">
                <a:solidFill>
                  <a:schemeClr val="lt1"/>
                </a:solidFill>
                <a:latin typeface="Arial"/>
                <a:ea typeface="Arial"/>
                <a:cs typeface="Arial"/>
                <a:sym typeface="Arial"/>
              </a:rPr>
              <a:t>Understand impacts to air and water quality and human health </a:t>
            </a:r>
            <a:endParaRPr/>
          </a:p>
          <a:p>
            <a:pPr marL="285750" marR="0" lvl="0" indent="-285750" algn="l" rtl="0">
              <a:spcBef>
                <a:spcPts val="600"/>
              </a:spcBef>
              <a:spcAft>
                <a:spcPts val="0"/>
              </a:spcAft>
              <a:buClr>
                <a:schemeClr val="lt1"/>
              </a:buClr>
              <a:buSzPts val="1400"/>
              <a:buFont typeface="Arial"/>
              <a:buChar char="•"/>
            </a:pPr>
            <a:r>
              <a:rPr lang="en-US" sz="1400">
                <a:solidFill>
                  <a:schemeClr val="lt1"/>
                </a:solidFill>
                <a:latin typeface="Arial"/>
                <a:ea typeface="Arial"/>
                <a:cs typeface="Arial"/>
                <a:sym typeface="Arial"/>
              </a:rPr>
              <a:t>Reduce debris flow prediction uncertainty: landslides, floods, impacts to watersheds </a:t>
            </a:r>
            <a:endParaRPr/>
          </a:p>
        </p:txBody>
      </p:sp>
      <p:sp>
        <p:nvSpPr>
          <p:cNvPr id="91" name="Google Shape;91;p4"/>
          <p:cNvSpPr txBox="1"/>
          <p:nvPr/>
        </p:nvSpPr>
        <p:spPr>
          <a:xfrm>
            <a:off x="8123411" y="6112599"/>
            <a:ext cx="3805959" cy="584775"/>
          </a:xfrm>
          <a:prstGeom prst="rect">
            <a:avLst/>
          </a:prstGeom>
          <a:solidFill>
            <a:srgbClr val="002060">
              <a:alpha val="44705"/>
            </a:srgb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0" i="0" u="sng" strike="noStrike">
                <a:solidFill>
                  <a:schemeClr val="dk1"/>
                </a:solidFill>
                <a:latin typeface="Quattrocento Sans"/>
                <a:ea typeface="Quattrocento Sans"/>
                <a:cs typeface="Quattrocento Sans"/>
                <a:sym typeface="Quattrocento Sans"/>
                <a:hlinkClick r:id="rId3">
                  <a:extLst>
                    <a:ext uri="{A12FA001-AC4F-418D-AE19-62706E023703}">
                      <ahyp:hlinkClr xmlns:ahyp="http://schemas.microsoft.com/office/drawing/2018/hyperlinkcolor" val="tx"/>
                    </a:ext>
                  </a:extLst>
                </a:hlinkClick>
              </a:rPr>
              <a:t>https://aam-cms.marqui.tech/aam-portal-cms/assets/ki2yd52vavkccskc</a:t>
            </a:r>
            <a:r>
              <a:rPr lang="en-US" sz="1600" b="0" i="0" u="none" strike="noStrike">
                <a:solidFill>
                  <a:schemeClr val="dk1"/>
                </a:solidFill>
                <a:latin typeface="Quattrocento Sans"/>
                <a:ea typeface="Quattrocento Sans"/>
                <a:cs typeface="Quattrocento Sans"/>
                <a:sym typeface="Quattrocento Sans"/>
              </a:rPr>
              <a:t> </a:t>
            </a:r>
            <a:endParaRPr sz="1600">
              <a:solidFill>
                <a:srgbClr val="FF0000"/>
              </a:solidFill>
              <a:latin typeface="Arial"/>
              <a:ea typeface="Arial"/>
              <a:cs typeface="Arial"/>
              <a:sym typeface="Arial"/>
            </a:endParaRPr>
          </a:p>
        </p:txBody>
      </p:sp>
      <p:pic>
        <p:nvPicPr>
          <p:cNvPr id="92" name="Google Shape;92;p4" descr="Text, letter&#10;&#10;Description automatically generated"/>
          <p:cNvPicPr preferRelativeResize="0"/>
          <p:nvPr/>
        </p:nvPicPr>
        <p:blipFill rotWithShape="1">
          <a:blip r:embed="rId4">
            <a:alphaModFix/>
          </a:blip>
          <a:srcRect/>
          <a:stretch/>
        </p:blipFill>
        <p:spPr>
          <a:xfrm>
            <a:off x="8123410" y="1503507"/>
            <a:ext cx="3805959" cy="4461358"/>
          </a:xfrm>
          <a:prstGeom prst="rect">
            <a:avLst/>
          </a:prstGeom>
          <a:noFill/>
          <a:ln>
            <a:noFill/>
          </a:ln>
          <a:effectLst>
            <a:outerShdw blurRad="50800" dist="60560" dir="10620000" algn="ctr" rotWithShape="0">
              <a:srgbClr val="000000"/>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5"/>
          <p:cNvSpPr txBox="1">
            <a:spLocks noGrp="1"/>
          </p:cNvSpPr>
          <p:nvPr>
            <p:ph type="title"/>
          </p:nvPr>
        </p:nvSpPr>
        <p:spPr>
          <a:xfrm>
            <a:off x="472440" y="0"/>
            <a:ext cx="10515600" cy="102083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Arial Black"/>
              <a:buNone/>
            </a:pPr>
            <a:r>
              <a:rPr lang="en-US"/>
              <a:t>FireSense Use Cases</a:t>
            </a:r>
            <a:endParaRPr/>
          </a:p>
        </p:txBody>
      </p:sp>
      <p:sp>
        <p:nvSpPr>
          <p:cNvPr id="105" name="Google Shape;105;p5"/>
          <p:cNvSpPr txBox="1"/>
          <p:nvPr/>
        </p:nvSpPr>
        <p:spPr>
          <a:xfrm>
            <a:off x="110583" y="1264665"/>
            <a:ext cx="11970834" cy="5304016"/>
          </a:xfrm>
          <a:prstGeom prst="rect">
            <a:avLst/>
          </a:prstGeom>
          <a:solidFill>
            <a:srgbClr val="384B8C">
              <a:alpha val="49803"/>
            </a:srgb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a:p>
            <a:pPr marL="0" marR="0" lvl="0" indent="0" algn="l" rtl="0">
              <a:spcBef>
                <a:spcPts val="800"/>
              </a:spcBef>
              <a:spcAft>
                <a:spcPts val="0"/>
              </a:spcAft>
              <a:buNone/>
            </a:pPr>
            <a:endParaRPr sz="1800">
              <a:solidFill>
                <a:schemeClr val="lt1"/>
              </a:solidFill>
              <a:latin typeface="Arial"/>
              <a:ea typeface="Arial"/>
              <a:cs typeface="Arial"/>
              <a:sym typeface="Arial"/>
            </a:endParaRPr>
          </a:p>
          <a:p>
            <a:pPr marL="0" marR="0" lvl="0" indent="0" algn="l" rtl="0">
              <a:spcBef>
                <a:spcPts val="800"/>
              </a:spcBef>
              <a:spcAft>
                <a:spcPts val="0"/>
              </a:spcAft>
              <a:buNone/>
            </a:pPr>
            <a:endParaRPr sz="1800">
              <a:solidFill>
                <a:schemeClr val="lt1"/>
              </a:solidFill>
              <a:latin typeface="Arial"/>
              <a:ea typeface="Arial"/>
              <a:cs typeface="Arial"/>
              <a:sym typeface="Arial"/>
            </a:endParaRPr>
          </a:p>
          <a:p>
            <a:pPr marL="0" marR="0" lvl="0" indent="0" algn="l" rtl="0">
              <a:spcBef>
                <a:spcPts val="800"/>
              </a:spcBef>
              <a:spcAft>
                <a:spcPts val="0"/>
              </a:spcAft>
              <a:buNone/>
            </a:pPr>
            <a:endParaRPr sz="1800">
              <a:solidFill>
                <a:schemeClr val="lt1"/>
              </a:solidFill>
              <a:latin typeface="Arial"/>
              <a:ea typeface="Arial"/>
              <a:cs typeface="Arial"/>
              <a:sym typeface="Arial"/>
            </a:endParaRPr>
          </a:p>
          <a:p>
            <a:pPr marL="0" marR="0" lvl="0" indent="0" algn="l" rtl="0">
              <a:spcBef>
                <a:spcPts val="800"/>
              </a:spcBef>
              <a:spcAft>
                <a:spcPts val="0"/>
              </a:spcAft>
              <a:buNone/>
            </a:pPr>
            <a:endParaRPr sz="1800">
              <a:solidFill>
                <a:schemeClr val="lt1"/>
              </a:solidFill>
              <a:latin typeface="Arial"/>
              <a:ea typeface="Arial"/>
              <a:cs typeface="Arial"/>
              <a:sym typeface="Arial"/>
            </a:endParaRPr>
          </a:p>
          <a:p>
            <a:pPr marL="0" marR="0" lvl="0" indent="0" algn="l" rtl="0">
              <a:spcBef>
                <a:spcPts val="800"/>
              </a:spcBef>
              <a:spcAft>
                <a:spcPts val="0"/>
              </a:spcAft>
              <a:buNone/>
            </a:pPr>
            <a:endParaRPr sz="1800">
              <a:solidFill>
                <a:schemeClr val="lt1"/>
              </a:solidFill>
              <a:latin typeface="Arial"/>
              <a:ea typeface="Arial"/>
              <a:cs typeface="Arial"/>
              <a:sym typeface="Arial"/>
            </a:endParaRPr>
          </a:p>
          <a:p>
            <a:pPr marL="0" marR="0" lvl="0" indent="0" algn="l" rtl="0">
              <a:spcBef>
                <a:spcPts val="800"/>
              </a:spcBef>
              <a:spcAft>
                <a:spcPts val="0"/>
              </a:spcAft>
              <a:buNone/>
            </a:pPr>
            <a:endParaRPr sz="1800">
              <a:solidFill>
                <a:schemeClr val="lt1"/>
              </a:solidFill>
              <a:latin typeface="Arial"/>
              <a:ea typeface="Arial"/>
              <a:cs typeface="Arial"/>
              <a:sym typeface="Arial"/>
            </a:endParaRPr>
          </a:p>
          <a:p>
            <a:pPr marL="0" marR="0" lvl="0" indent="0" algn="l" rtl="0">
              <a:spcBef>
                <a:spcPts val="800"/>
              </a:spcBef>
              <a:spcAft>
                <a:spcPts val="0"/>
              </a:spcAft>
              <a:buNone/>
            </a:pPr>
            <a:endParaRPr sz="1800">
              <a:solidFill>
                <a:schemeClr val="lt1"/>
              </a:solidFill>
              <a:latin typeface="Arial"/>
              <a:ea typeface="Arial"/>
              <a:cs typeface="Arial"/>
              <a:sym typeface="Arial"/>
            </a:endParaRPr>
          </a:p>
          <a:p>
            <a:pPr marL="0" marR="0" lvl="0" indent="0" algn="l" rtl="0">
              <a:spcBef>
                <a:spcPts val="800"/>
              </a:spcBef>
              <a:spcAft>
                <a:spcPts val="0"/>
              </a:spcAft>
              <a:buNone/>
            </a:pPr>
            <a:endParaRPr sz="1800">
              <a:solidFill>
                <a:schemeClr val="lt1"/>
              </a:solidFill>
              <a:latin typeface="Arial"/>
              <a:ea typeface="Arial"/>
              <a:cs typeface="Arial"/>
              <a:sym typeface="Arial"/>
            </a:endParaRPr>
          </a:p>
          <a:p>
            <a:pPr marL="0" marR="0" lvl="0" indent="0" algn="l" rtl="0">
              <a:spcBef>
                <a:spcPts val="800"/>
              </a:spcBef>
              <a:spcAft>
                <a:spcPts val="0"/>
              </a:spcAft>
              <a:buNone/>
            </a:pPr>
            <a:endParaRPr sz="1800">
              <a:solidFill>
                <a:schemeClr val="lt1"/>
              </a:solidFill>
              <a:latin typeface="Arial"/>
              <a:ea typeface="Arial"/>
              <a:cs typeface="Arial"/>
              <a:sym typeface="Arial"/>
            </a:endParaRPr>
          </a:p>
          <a:p>
            <a:pPr marL="0" marR="0" lvl="0" indent="0" algn="l" rtl="0">
              <a:spcBef>
                <a:spcPts val="800"/>
              </a:spcBef>
              <a:spcAft>
                <a:spcPts val="0"/>
              </a:spcAft>
              <a:buNone/>
            </a:pPr>
            <a:endParaRPr sz="1800">
              <a:solidFill>
                <a:schemeClr val="lt1"/>
              </a:solidFill>
              <a:latin typeface="Arial"/>
              <a:ea typeface="Arial"/>
              <a:cs typeface="Arial"/>
              <a:sym typeface="Arial"/>
            </a:endParaRPr>
          </a:p>
          <a:p>
            <a:pPr marL="0" marR="0" lvl="0" indent="0" algn="l" rtl="0">
              <a:spcBef>
                <a:spcPts val="800"/>
              </a:spcBef>
              <a:spcAft>
                <a:spcPts val="0"/>
              </a:spcAft>
              <a:buNone/>
            </a:pPr>
            <a:endParaRPr sz="1800">
              <a:solidFill>
                <a:schemeClr val="lt1"/>
              </a:solidFill>
              <a:latin typeface="Arial"/>
              <a:ea typeface="Arial"/>
              <a:cs typeface="Arial"/>
              <a:sym typeface="Arial"/>
            </a:endParaRPr>
          </a:p>
          <a:p>
            <a:pPr marL="0" marR="0" lvl="0" indent="0" algn="l" rtl="0">
              <a:spcBef>
                <a:spcPts val="800"/>
              </a:spcBef>
              <a:spcAft>
                <a:spcPts val="0"/>
              </a:spcAft>
              <a:buNone/>
            </a:pPr>
            <a:endParaRPr sz="1800">
              <a:solidFill>
                <a:schemeClr val="lt1"/>
              </a:solidFill>
              <a:latin typeface="Arial"/>
              <a:ea typeface="Arial"/>
              <a:cs typeface="Arial"/>
              <a:sym typeface="Arial"/>
            </a:endParaRPr>
          </a:p>
          <a:p>
            <a:pPr marL="0" marR="0" lvl="0" indent="0" algn="l" rtl="0">
              <a:spcBef>
                <a:spcPts val="800"/>
              </a:spcBef>
              <a:spcAft>
                <a:spcPts val="0"/>
              </a:spcAft>
              <a:buNone/>
            </a:pPr>
            <a:endParaRPr sz="1800">
              <a:solidFill>
                <a:schemeClr val="lt1"/>
              </a:solidFill>
              <a:latin typeface="Arial"/>
              <a:ea typeface="Arial"/>
              <a:cs typeface="Arial"/>
              <a:sym typeface="Arial"/>
            </a:endParaRPr>
          </a:p>
        </p:txBody>
      </p:sp>
      <p:sp>
        <p:nvSpPr>
          <p:cNvPr id="106" name="Google Shape;106;p5"/>
          <p:cNvSpPr txBox="1"/>
          <p:nvPr/>
        </p:nvSpPr>
        <p:spPr>
          <a:xfrm>
            <a:off x="2057762" y="3846328"/>
            <a:ext cx="4525147" cy="2616099"/>
          </a:xfrm>
          <a:prstGeom prst="rect">
            <a:avLst/>
          </a:prstGeom>
          <a:noFill/>
          <a:ln>
            <a:noFill/>
          </a:ln>
        </p:spPr>
        <p:txBody>
          <a:bodyPr spcFirstLastPara="1" wrap="square" lIns="45700" tIns="45700" rIns="45700" bIns="45700" anchor="t" anchorCtr="0">
            <a:spAutoFit/>
          </a:bodyPr>
          <a:lstStyle/>
          <a:p>
            <a:pPr marL="0" marR="0" lvl="0" indent="0" algn="l" rtl="0">
              <a:spcBef>
                <a:spcPts val="800"/>
              </a:spcBef>
              <a:spcAft>
                <a:spcPts val="0"/>
              </a:spcAft>
              <a:buNone/>
            </a:pPr>
            <a:r>
              <a:rPr lang="en-US" sz="1800" b="1">
                <a:solidFill>
                  <a:schemeClr val="lt1"/>
                </a:solidFill>
                <a:latin typeface="Arial"/>
                <a:ea typeface="Arial"/>
                <a:cs typeface="Arial"/>
                <a:sym typeface="Arial"/>
              </a:rPr>
              <a:t>Active Fire: </a:t>
            </a:r>
            <a:r>
              <a:rPr lang="en-US" sz="1800">
                <a:solidFill>
                  <a:schemeClr val="lt1"/>
                </a:solidFill>
                <a:latin typeface="Arial"/>
                <a:ea typeface="Arial"/>
                <a:cs typeface="Arial"/>
                <a:sym typeface="Arial"/>
              </a:rPr>
              <a:t>Better detection and tracking of fire via satellite and airborne imagery with higher spatial resolution and update frequency</a:t>
            </a:r>
            <a:endParaRPr/>
          </a:p>
          <a:p>
            <a:pPr marL="0" marR="0" lvl="0" indent="0" algn="l" rtl="0">
              <a:spcBef>
                <a:spcPts val="800"/>
              </a:spcBef>
              <a:spcAft>
                <a:spcPts val="0"/>
              </a:spcAft>
              <a:buNone/>
            </a:pPr>
            <a:r>
              <a:rPr lang="en-US" sz="1800">
                <a:solidFill>
                  <a:schemeClr val="lt1"/>
                </a:solidFill>
                <a:latin typeface="Arial"/>
                <a:ea typeface="Arial"/>
                <a:cs typeface="Arial"/>
                <a:sym typeface="Arial"/>
              </a:rPr>
              <a:t>Development of new, innovative sensors and models for precisely tracking and locating fires, fuels conditions, and smoke. </a:t>
            </a:r>
            <a:endParaRPr/>
          </a:p>
          <a:p>
            <a:pPr marL="0" marR="0" lvl="0" indent="0" algn="l" rtl="0">
              <a:spcBef>
                <a:spcPts val="800"/>
              </a:spcBef>
              <a:spcAft>
                <a:spcPts val="0"/>
              </a:spcAft>
              <a:buNone/>
            </a:pPr>
            <a:r>
              <a:rPr lang="en-US" sz="1800" i="1">
                <a:solidFill>
                  <a:schemeClr val="lt1"/>
                </a:solidFill>
                <a:latin typeface="Arial"/>
                <a:ea typeface="Arial"/>
                <a:cs typeface="Arial"/>
                <a:sym typeface="Arial"/>
              </a:rPr>
              <a:t>Stakeholders: USFS, CalFire, FEMA</a:t>
            </a:r>
            <a:endParaRPr sz="1800" i="1" u="none" strike="noStrike">
              <a:solidFill>
                <a:schemeClr val="lt1"/>
              </a:solidFill>
              <a:latin typeface="Arial"/>
              <a:ea typeface="Arial"/>
              <a:cs typeface="Arial"/>
              <a:sym typeface="Arial"/>
            </a:endParaRPr>
          </a:p>
        </p:txBody>
      </p:sp>
      <p:sp>
        <p:nvSpPr>
          <p:cNvPr id="107" name="Google Shape;107;p5"/>
          <p:cNvSpPr txBox="1"/>
          <p:nvPr/>
        </p:nvSpPr>
        <p:spPr>
          <a:xfrm>
            <a:off x="8622898" y="4322141"/>
            <a:ext cx="3569102" cy="22365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Arial"/>
                <a:ea typeface="Arial"/>
                <a:cs typeface="Arial"/>
                <a:sym typeface="Arial"/>
              </a:rPr>
              <a:t>Air Quality: </a:t>
            </a:r>
            <a:r>
              <a:rPr lang="en-US" sz="1800">
                <a:solidFill>
                  <a:schemeClr val="lt1"/>
                </a:solidFill>
                <a:latin typeface="Arial"/>
                <a:ea typeface="Arial"/>
                <a:cs typeface="Arial"/>
                <a:sym typeface="Arial"/>
              </a:rPr>
              <a:t>Enhanced tracking and characterization of smoke plumes and smoke transport.</a:t>
            </a:r>
            <a:endParaRPr/>
          </a:p>
          <a:p>
            <a:pPr marL="0" marR="0" lvl="0" indent="0" algn="l" rtl="0">
              <a:spcBef>
                <a:spcPts val="800"/>
              </a:spcBef>
              <a:spcAft>
                <a:spcPts val="0"/>
              </a:spcAft>
              <a:buNone/>
            </a:pPr>
            <a:r>
              <a:rPr lang="en-US" sz="1800">
                <a:solidFill>
                  <a:schemeClr val="lt1"/>
                </a:solidFill>
                <a:latin typeface="Arial"/>
                <a:ea typeface="Arial"/>
                <a:cs typeface="Arial"/>
                <a:sym typeface="Arial"/>
              </a:rPr>
              <a:t>Improved forecasts of air quality impacts to human health and safety. </a:t>
            </a:r>
            <a:endParaRPr/>
          </a:p>
          <a:p>
            <a:pPr marL="0" marR="0" lvl="0" indent="0" algn="l" rtl="0">
              <a:spcBef>
                <a:spcPts val="800"/>
              </a:spcBef>
              <a:spcAft>
                <a:spcPts val="0"/>
              </a:spcAft>
              <a:buNone/>
            </a:pPr>
            <a:r>
              <a:rPr lang="en-US" sz="1800" i="1">
                <a:solidFill>
                  <a:schemeClr val="lt1"/>
                </a:solidFill>
                <a:latin typeface="Arial"/>
                <a:ea typeface="Arial"/>
                <a:cs typeface="Arial"/>
                <a:sym typeface="Arial"/>
              </a:rPr>
              <a:t>Stakeholders: NOAA and EPA</a:t>
            </a:r>
            <a:endParaRPr sz="1800" i="0" u="none" strike="noStrike">
              <a:solidFill>
                <a:schemeClr val="lt1"/>
              </a:solidFill>
              <a:latin typeface="Arial"/>
              <a:ea typeface="Arial"/>
              <a:cs typeface="Arial"/>
              <a:sym typeface="Arial"/>
            </a:endParaRPr>
          </a:p>
        </p:txBody>
      </p:sp>
      <p:pic>
        <p:nvPicPr>
          <p:cNvPr id="108" name="Google Shape;108;p5"/>
          <p:cNvPicPr preferRelativeResize="0"/>
          <p:nvPr/>
        </p:nvPicPr>
        <p:blipFill rotWithShape="1">
          <a:blip r:embed="rId3">
            <a:alphaModFix/>
          </a:blip>
          <a:srcRect/>
          <a:stretch/>
        </p:blipFill>
        <p:spPr>
          <a:xfrm>
            <a:off x="111706" y="1419011"/>
            <a:ext cx="1721189" cy="1698542"/>
          </a:xfrm>
          <a:prstGeom prst="ellipse">
            <a:avLst/>
          </a:prstGeom>
          <a:noFill/>
          <a:ln>
            <a:noFill/>
          </a:ln>
        </p:spPr>
      </p:pic>
      <p:sp>
        <p:nvSpPr>
          <p:cNvPr id="109" name="Google Shape;109;p5"/>
          <p:cNvSpPr txBox="1"/>
          <p:nvPr/>
        </p:nvSpPr>
        <p:spPr>
          <a:xfrm>
            <a:off x="1989450" y="1503565"/>
            <a:ext cx="4412473" cy="22365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Arial"/>
                <a:ea typeface="Arial"/>
                <a:cs typeface="Arial"/>
                <a:sym typeface="Arial"/>
              </a:rPr>
              <a:t>Pre-fire: </a:t>
            </a:r>
            <a:r>
              <a:rPr lang="en-US" sz="1800">
                <a:solidFill>
                  <a:schemeClr val="lt1"/>
                </a:solidFill>
                <a:latin typeface="Arial"/>
                <a:ea typeface="Arial"/>
                <a:cs typeface="Arial"/>
                <a:sym typeface="Arial"/>
              </a:rPr>
              <a:t>Improved fire prevention by providing fire fuel maps with higher accuracy and resolution. </a:t>
            </a:r>
            <a:endParaRPr/>
          </a:p>
          <a:p>
            <a:pPr marL="0" marR="0" lvl="0" indent="0" algn="l" rtl="0">
              <a:spcBef>
                <a:spcPts val="800"/>
              </a:spcBef>
              <a:spcAft>
                <a:spcPts val="0"/>
              </a:spcAft>
              <a:buNone/>
            </a:pPr>
            <a:r>
              <a:rPr lang="en-US" sz="1800">
                <a:solidFill>
                  <a:schemeClr val="lt1"/>
                </a:solidFill>
                <a:latin typeface="Arial"/>
                <a:ea typeface="Arial"/>
                <a:cs typeface="Arial"/>
                <a:sym typeface="Arial"/>
              </a:rPr>
              <a:t>Provision of near real-time fire risks assessments based on fuel conditions, soil moisture, surface temperature, etc. </a:t>
            </a:r>
            <a:endParaRPr/>
          </a:p>
          <a:p>
            <a:pPr marL="0" marR="0" lvl="0" indent="0" algn="l" rtl="0">
              <a:spcBef>
                <a:spcPts val="800"/>
              </a:spcBef>
              <a:spcAft>
                <a:spcPts val="0"/>
              </a:spcAft>
              <a:buNone/>
            </a:pPr>
            <a:r>
              <a:rPr lang="en-US" sz="1800" i="1">
                <a:solidFill>
                  <a:schemeClr val="lt1"/>
                </a:solidFill>
                <a:latin typeface="Arial"/>
                <a:ea typeface="Arial"/>
                <a:cs typeface="Arial"/>
                <a:sym typeface="Arial"/>
              </a:rPr>
              <a:t>Stakeholders: USFS and USGS</a:t>
            </a:r>
            <a:endParaRPr/>
          </a:p>
        </p:txBody>
      </p:sp>
      <p:pic>
        <p:nvPicPr>
          <p:cNvPr id="110" name="Google Shape;110;p5"/>
          <p:cNvPicPr preferRelativeResize="0"/>
          <p:nvPr/>
        </p:nvPicPr>
        <p:blipFill rotWithShape="1">
          <a:blip r:embed="rId4">
            <a:alphaModFix/>
          </a:blip>
          <a:srcRect/>
          <a:stretch/>
        </p:blipFill>
        <p:spPr>
          <a:xfrm>
            <a:off x="111706" y="4460443"/>
            <a:ext cx="1721189" cy="1721189"/>
          </a:xfrm>
          <a:prstGeom prst="ellipse">
            <a:avLst/>
          </a:prstGeom>
          <a:noFill/>
          <a:ln>
            <a:noFill/>
          </a:ln>
        </p:spPr>
      </p:pic>
      <p:sp>
        <p:nvSpPr>
          <p:cNvPr id="111" name="Google Shape;111;p5"/>
          <p:cNvSpPr txBox="1"/>
          <p:nvPr/>
        </p:nvSpPr>
        <p:spPr>
          <a:xfrm>
            <a:off x="8486274" y="1419011"/>
            <a:ext cx="3705726" cy="2893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Arial"/>
                <a:ea typeface="Arial"/>
                <a:cs typeface="Arial"/>
                <a:sym typeface="Arial"/>
              </a:rPr>
              <a:t>Post-Fire: </a:t>
            </a:r>
            <a:r>
              <a:rPr lang="en-US" sz="1800">
                <a:solidFill>
                  <a:schemeClr val="lt1"/>
                </a:solidFill>
                <a:latin typeface="Arial"/>
                <a:ea typeface="Arial"/>
                <a:cs typeface="Arial"/>
                <a:sym typeface="Arial"/>
              </a:rPr>
              <a:t>Improved maps of burn severity to aid in post-fire ecosystem rehabilitation efforts.</a:t>
            </a:r>
            <a:endParaRPr/>
          </a:p>
          <a:p>
            <a:pPr marL="0" marR="0" lvl="0" indent="0" algn="l" rtl="0">
              <a:spcBef>
                <a:spcPts val="800"/>
              </a:spcBef>
              <a:spcAft>
                <a:spcPts val="0"/>
              </a:spcAft>
              <a:buNone/>
            </a:pPr>
            <a:r>
              <a:rPr lang="en-US" sz="1800">
                <a:solidFill>
                  <a:schemeClr val="lt1"/>
                </a:solidFill>
                <a:latin typeface="Arial"/>
                <a:ea typeface="Arial"/>
                <a:cs typeface="Arial"/>
                <a:sym typeface="Arial"/>
              </a:rPr>
              <a:t>Predictions of post fire hazards and impacts including debris flow and landslide risks and water quality impacts.</a:t>
            </a:r>
            <a:endParaRPr/>
          </a:p>
          <a:p>
            <a:pPr marL="0" marR="0" lvl="0" indent="0" algn="l" rtl="0">
              <a:spcBef>
                <a:spcPts val="800"/>
              </a:spcBef>
              <a:spcAft>
                <a:spcPts val="0"/>
              </a:spcAft>
              <a:buNone/>
            </a:pPr>
            <a:r>
              <a:rPr lang="en-US" sz="1800" i="1">
                <a:solidFill>
                  <a:schemeClr val="lt1"/>
                </a:solidFill>
                <a:latin typeface="Arial"/>
                <a:ea typeface="Arial"/>
                <a:cs typeface="Arial"/>
                <a:sym typeface="Arial"/>
              </a:rPr>
              <a:t>Stakeholders: USFS and USGS</a:t>
            </a:r>
            <a:endParaRPr/>
          </a:p>
          <a:p>
            <a:pPr marL="0" marR="0" lvl="0" indent="0" algn="l" rtl="0">
              <a:spcBef>
                <a:spcPts val="800"/>
              </a:spcBef>
              <a:spcAft>
                <a:spcPts val="0"/>
              </a:spcAft>
              <a:buNone/>
            </a:pPr>
            <a:endParaRPr sz="1800">
              <a:solidFill>
                <a:schemeClr val="lt1"/>
              </a:solidFill>
              <a:latin typeface="Arial"/>
              <a:ea typeface="Arial"/>
              <a:cs typeface="Arial"/>
              <a:sym typeface="Arial"/>
            </a:endParaRPr>
          </a:p>
        </p:txBody>
      </p:sp>
      <p:pic>
        <p:nvPicPr>
          <p:cNvPr id="112" name="Google Shape;112;p5"/>
          <p:cNvPicPr preferRelativeResize="0"/>
          <p:nvPr/>
        </p:nvPicPr>
        <p:blipFill rotWithShape="1">
          <a:blip r:embed="rId5">
            <a:alphaModFix/>
          </a:blip>
          <a:srcRect/>
          <a:stretch/>
        </p:blipFill>
        <p:spPr>
          <a:xfrm>
            <a:off x="6541701" y="1429623"/>
            <a:ext cx="1720066" cy="1743000"/>
          </a:xfrm>
          <a:prstGeom prst="ellipse">
            <a:avLst/>
          </a:prstGeom>
          <a:noFill/>
          <a:ln>
            <a:noFill/>
          </a:ln>
        </p:spPr>
      </p:pic>
      <p:pic>
        <p:nvPicPr>
          <p:cNvPr id="113" name="Google Shape;113;p5"/>
          <p:cNvPicPr preferRelativeResize="0"/>
          <p:nvPr/>
        </p:nvPicPr>
        <p:blipFill rotWithShape="1">
          <a:blip r:embed="rId6">
            <a:alphaModFix/>
          </a:blip>
          <a:srcRect/>
          <a:stretch/>
        </p:blipFill>
        <p:spPr>
          <a:xfrm>
            <a:off x="6693492" y="4612987"/>
            <a:ext cx="1701195" cy="1723878"/>
          </a:xfrm>
          <a:prstGeom prst="ellipse">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a:spLocks noGrp="1"/>
          </p:cNvSpPr>
          <p:nvPr>
            <p:ph type="title"/>
          </p:nvPr>
        </p:nvSpPr>
        <p:spPr>
          <a:xfrm>
            <a:off x="472440" y="0"/>
            <a:ext cx="10515600" cy="102083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Arial Black"/>
              <a:buNone/>
            </a:pPr>
            <a:r>
              <a:rPr lang="en-US"/>
              <a:t>FireSense Implementation</a:t>
            </a:r>
            <a:endParaRPr/>
          </a:p>
        </p:txBody>
      </p:sp>
      <p:sp>
        <p:nvSpPr>
          <p:cNvPr id="119" name="Google Shape;119;p6"/>
          <p:cNvSpPr txBox="1"/>
          <p:nvPr/>
        </p:nvSpPr>
        <p:spPr>
          <a:xfrm>
            <a:off x="110583" y="1084942"/>
            <a:ext cx="11970834" cy="5683607"/>
          </a:xfrm>
          <a:prstGeom prst="rect">
            <a:avLst/>
          </a:prstGeom>
          <a:solidFill>
            <a:srgbClr val="384B8C">
              <a:alpha val="49803"/>
            </a:srgb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a:p>
            <a:pPr marL="0" marR="0" lvl="0" indent="0" algn="l" rtl="0">
              <a:spcBef>
                <a:spcPts val="800"/>
              </a:spcBef>
              <a:spcAft>
                <a:spcPts val="0"/>
              </a:spcAft>
              <a:buNone/>
            </a:pPr>
            <a:endParaRPr sz="1800">
              <a:solidFill>
                <a:schemeClr val="lt1"/>
              </a:solidFill>
              <a:latin typeface="Arial"/>
              <a:ea typeface="Arial"/>
              <a:cs typeface="Arial"/>
              <a:sym typeface="Arial"/>
            </a:endParaRPr>
          </a:p>
          <a:p>
            <a:pPr marL="0" marR="0" lvl="0" indent="0" algn="l" rtl="0">
              <a:spcBef>
                <a:spcPts val="800"/>
              </a:spcBef>
              <a:spcAft>
                <a:spcPts val="0"/>
              </a:spcAft>
              <a:buNone/>
            </a:pPr>
            <a:endParaRPr sz="1800">
              <a:solidFill>
                <a:schemeClr val="lt1"/>
              </a:solidFill>
              <a:latin typeface="Arial"/>
              <a:ea typeface="Arial"/>
              <a:cs typeface="Arial"/>
              <a:sym typeface="Arial"/>
            </a:endParaRPr>
          </a:p>
          <a:p>
            <a:pPr marL="0" marR="0" lvl="0" indent="0" algn="l" rtl="0">
              <a:spcBef>
                <a:spcPts val="800"/>
              </a:spcBef>
              <a:spcAft>
                <a:spcPts val="0"/>
              </a:spcAft>
              <a:buNone/>
            </a:pPr>
            <a:endParaRPr sz="1800">
              <a:solidFill>
                <a:schemeClr val="lt1"/>
              </a:solidFill>
              <a:latin typeface="Arial"/>
              <a:ea typeface="Arial"/>
              <a:cs typeface="Arial"/>
              <a:sym typeface="Arial"/>
            </a:endParaRPr>
          </a:p>
          <a:p>
            <a:pPr marL="0" marR="0" lvl="0" indent="0" algn="l" rtl="0">
              <a:spcBef>
                <a:spcPts val="800"/>
              </a:spcBef>
              <a:spcAft>
                <a:spcPts val="0"/>
              </a:spcAft>
              <a:buNone/>
            </a:pPr>
            <a:endParaRPr sz="1800">
              <a:solidFill>
                <a:schemeClr val="lt1"/>
              </a:solidFill>
              <a:latin typeface="Arial"/>
              <a:ea typeface="Arial"/>
              <a:cs typeface="Arial"/>
              <a:sym typeface="Arial"/>
            </a:endParaRPr>
          </a:p>
          <a:p>
            <a:pPr marL="0" marR="0" lvl="0" indent="0" algn="l" rtl="0">
              <a:spcBef>
                <a:spcPts val="800"/>
              </a:spcBef>
              <a:spcAft>
                <a:spcPts val="0"/>
              </a:spcAft>
              <a:buNone/>
            </a:pPr>
            <a:endParaRPr sz="1800">
              <a:solidFill>
                <a:schemeClr val="lt1"/>
              </a:solidFill>
              <a:latin typeface="Arial"/>
              <a:ea typeface="Arial"/>
              <a:cs typeface="Arial"/>
              <a:sym typeface="Arial"/>
            </a:endParaRPr>
          </a:p>
          <a:p>
            <a:pPr marL="0" marR="0" lvl="0" indent="0" algn="l" rtl="0">
              <a:spcBef>
                <a:spcPts val="800"/>
              </a:spcBef>
              <a:spcAft>
                <a:spcPts val="0"/>
              </a:spcAft>
              <a:buNone/>
            </a:pPr>
            <a:endParaRPr sz="1800">
              <a:solidFill>
                <a:schemeClr val="lt1"/>
              </a:solidFill>
              <a:latin typeface="Arial"/>
              <a:ea typeface="Arial"/>
              <a:cs typeface="Arial"/>
              <a:sym typeface="Arial"/>
            </a:endParaRPr>
          </a:p>
          <a:p>
            <a:pPr marL="0" marR="0" lvl="0" indent="0" algn="l" rtl="0">
              <a:spcBef>
                <a:spcPts val="800"/>
              </a:spcBef>
              <a:spcAft>
                <a:spcPts val="0"/>
              </a:spcAft>
              <a:buNone/>
            </a:pPr>
            <a:endParaRPr sz="1800">
              <a:solidFill>
                <a:schemeClr val="lt1"/>
              </a:solidFill>
              <a:latin typeface="Arial"/>
              <a:ea typeface="Arial"/>
              <a:cs typeface="Arial"/>
              <a:sym typeface="Arial"/>
            </a:endParaRPr>
          </a:p>
          <a:p>
            <a:pPr marL="0" marR="0" lvl="0" indent="0" algn="l" rtl="0">
              <a:spcBef>
                <a:spcPts val="800"/>
              </a:spcBef>
              <a:spcAft>
                <a:spcPts val="0"/>
              </a:spcAft>
              <a:buNone/>
            </a:pPr>
            <a:endParaRPr sz="1800">
              <a:solidFill>
                <a:schemeClr val="lt1"/>
              </a:solidFill>
              <a:latin typeface="Arial"/>
              <a:ea typeface="Arial"/>
              <a:cs typeface="Arial"/>
              <a:sym typeface="Arial"/>
            </a:endParaRPr>
          </a:p>
          <a:p>
            <a:pPr marL="0" marR="0" lvl="0" indent="0" algn="l" rtl="0">
              <a:spcBef>
                <a:spcPts val="800"/>
              </a:spcBef>
              <a:spcAft>
                <a:spcPts val="0"/>
              </a:spcAft>
              <a:buNone/>
            </a:pPr>
            <a:endParaRPr sz="1800">
              <a:solidFill>
                <a:schemeClr val="lt1"/>
              </a:solidFill>
              <a:latin typeface="Arial"/>
              <a:ea typeface="Arial"/>
              <a:cs typeface="Arial"/>
              <a:sym typeface="Arial"/>
            </a:endParaRPr>
          </a:p>
          <a:p>
            <a:pPr marL="0" marR="0" lvl="0" indent="0" algn="l" rtl="0">
              <a:spcBef>
                <a:spcPts val="800"/>
              </a:spcBef>
              <a:spcAft>
                <a:spcPts val="0"/>
              </a:spcAft>
              <a:buNone/>
            </a:pPr>
            <a:endParaRPr sz="1800">
              <a:solidFill>
                <a:schemeClr val="lt1"/>
              </a:solidFill>
              <a:latin typeface="Arial"/>
              <a:ea typeface="Arial"/>
              <a:cs typeface="Arial"/>
              <a:sym typeface="Arial"/>
            </a:endParaRPr>
          </a:p>
          <a:p>
            <a:pPr marL="0" marR="0" lvl="0" indent="0" algn="l" rtl="0">
              <a:spcBef>
                <a:spcPts val="800"/>
              </a:spcBef>
              <a:spcAft>
                <a:spcPts val="0"/>
              </a:spcAft>
              <a:buNone/>
            </a:pPr>
            <a:endParaRPr sz="1800">
              <a:solidFill>
                <a:schemeClr val="lt1"/>
              </a:solidFill>
              <a:latin typeface="Arial"/>
              <a:ea typeface="Arial"/>
              <a:cs typeface="Arial"/>
              <a:sym typeface="Arial"/>
            </a:endParaRPr>
          </a:p>
          <a:p>
            <a:pPr marL="0" marR="0" lvl="0" indent="0" algn="l" rtl="0">
              <a:spcBef>
                <a:spcPts val="800"/>
              </a:spcBef>
              <a:spcAft>
                <a:spcPts val="0"/>
              </a:spcAft>
              <a:buNone/>
            </a:pPr>
            <a:endParaRPr sz="1800">
              <a:solidFill>
                <a:schemeClr val="lt1"/>
              </a:solidFill>
              <a:latin typeface="Arial"/>
              <a:ea typeface="Arial"/>
              <a:cs typeface="Arial"/>
              <a:sym typeface="Arial"/>
            </a:endParaRPr>
          </a:p>
          <a:p>
            <a:pPr marL="0" marR="0" lvl="0" indent="0" algn="l" rtl="0">
              <a:spcBef>
                <a:spcPts val="800"/>
              </a:spcBef>
              <a:spcAft>
                <a:spcPts val="0"/>
              </a:spcAft>
              <a:buNone/>
            </a:pPr>
            <a:endParaRPr sz="1800">
              <a:solidFill>
                <a:schemeClr val="lt1"/>
              </a:solidFill>
              <a:latin typeface="Arial"/>
              <a:ea typeface="Arial"/>
              <a:cs typeface="Arial"/>
              <a:sym typeface="Arial"/>
            </a:endParaRPr>
          </a:p>
          <a:p>
            <a:pPr marL="0" marR="0" lvl="0" indent="0" algn="l" rtl="0">
              <a:spcBef>
                <a:spcPts val="800"/>
              </a:spcBef>
              <a:spcAft>
                <a:spcPts val="0"/>
              </a:spcAft>
              <a:buNone/>
            </a:pPr>
            <a:endParaRPr sz="1800">
              <a:solidFill>
                <a:schemeClr val="lt1"/>
              </a:solidFill>
              <a:latin typeface="Arial"/>
              <a:ea typeface="Arial"/>
              <a:cs typeface="Arial"/>
              <a:sym typeface="Arial"/>
            </a:endParaRPr>
          </a:p>
        </p:txBody>
      </p:sp>
      <p:sp>
        <p:nvSpPr>
          <p:cNvPr id="120" name="Google Shape;120;p6"/>
          <p:cNvSpPr txBox="1"/>
          <p:nvPr/>
        </p:nvSpPr>
        <p:spPr>
          <a:xfrm>
            <a:off x="501606" y="1089790"/>
            <a:ext cx="303559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Arial"/>
                <a:ea typeface="Arial"/>
                <a:cs typeface="Arial"/>
                <a:sym typeface="Arial"/>
              </a:rPr>
              <a:t>Technology Development </a:t>
            </a:r>
            <a:endParaRPr sz="1800" i="1">
              <a:solidFill>
                <a:schemeClr val="lt1"/>
              </a:solidFill>
              <a:latin typeface="Arial"/>
              <a:ea typeface="Arial"/>
              <a:cs typeface="Arial"/>
              <a:sym typeface="Arial"/>
            </a:endParaRPr>
          </a:p>
        </p:txBody>
      </p:sp>
      <p:grpSp>
        <p:nvGrpSpPr>
          <p:cNvPr id="121" name="Google Shape;121;p6"/>
          <p:cNvGrpSpPr/>
          <p:nvPr/>
        </p:nvGrpSpPr>
        <p:grpSpPr>
          <a:xfrm>
            <a:off x="4192856" y="1120616"/>
            <a:ext cx="3683977" cy="2497880"/>
            <a:chOff x="8325846" y="1011994"/>
            <a:chExt cx="3683977" cy="2497880"/>
          </a:xfrm>
        </p:grpSpPr>
        <p:sp>
          <p:nvSpPr>
            <p:cNvPr id="122" name="Google Shape;122;p6"/>
            <p:cNvSpPr txBox="1"/>
            <p:nvPr/>
          </p:nvSpPr>
          <p:spPr>
            <a:xfrm>
              <a:off x="8818195" y="1011994"/>
              <a:ext cx="28721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Arial"/>
                  <a:ea typeface="Arial"/>
                  <a:cs typeface="Arial"/>
                  <a:sym typeface="Arial"/>
                </a:rPr>
                <a:t>Airborne Demonstration</a:t>
              </a:r>
              <a:endParaRPr sz="1800">
                <a:solidFill>
                  <a:schemeClr val="lt1"/>
                </a:solidFill>
                <a:latin typeface="Arial"/>
                <a:ea typeface="Arial"/>
                <a:cs typeface="Arial"/>
                <a:sym typeface="Arial"/>
              </a:endParaRPr>
            </a:p>
          </p:txBody>
        </p:sp>
        <p:pic>
          <p:nvPicPr>
            <p:cNvPr id="123" name="Google Shape;123;p6"/>
            <p:cNvPicPr preferRelativeResize="0"/>
            <p:nvPr/>
          </p:nvPicPr>
          <p:blipFill rotWithShape="1">
            <a:blip r:embed="rId3">
              <a:alphaModFix/>
            </a:blip>
            <a:srcRect/>
            <a:stretch/>
          </p:blipFill>
          <p:spPr>
            <a:xfrm>
              <a:off x="8325846" y="1437637"/>
              <a:ext cx="3683977" cy="2072237"/>
            </a:xfrm>
            <a:prstGeom prst="ellipse">
              <a:avLst/>
            </a:prstGeom>
            <a:noFill/>
            <a:ln>
              <a:noFill/>
            </a:ln>
          </p:spPr>
        </p:pic>
      </p:grpSp>
      <p:pic>
        <p:nvPicPr>
          <p:cNvPr id="124" name="Google Shape;124;p6"/>
          <p:cNvPicPr preferRelativeResize="0"/>
          <p:nvPr/>
        </p:nvPicPr>
        <p:blipFill rotWithShape="1">
          <a:blip r:embed="rId4">
            <a:alphaModFix/>
          </a:blip>
          <a:srcRect/>
          <a:stretch/>
        </p:blipFill>
        <p:spPr>
          <a:xfrm>
            <a:off x="129207" y="1529846"/>
            <a:ext cx="3780393" cy="2081249"/>
          </a:xfrm>
          <a:prstGeom prst="ellipse">
            <a:avLst/>
          </a:prstGeom>
          <a:noFill/>
          <a:ln>
            <a:noFill/>
          </a:ln>
        </p:spPr>
      </p:pic>
      <p:grpSp>
        <p:nvGrpSpPr>
          <p:cNvPr id="125" name="Google Shape;125;p6"/>
          <p:cNvGrpSpPr/>
          <p:nvPr/>
        </p:nvGrpSpPr>
        <p:grpSpPr>
          <a:xfrm>
            <a:off x="8309816" y="993075"/>
            <a:ext cx="3683977" cy="2609663"/>
            <a:chOff x="4252492" y="890084"/>
            <a:chExt cx="3683977" cy="2609663"/>
          </a:xfrm>
        </p:grpSpPr>
        <p:sp>
          <p:nvSpPr>
            <p:cNvPr id="126" name="Google Shape;126;p6"/>
            <p:cNvSpPr txBox="1"/>
            <p:nvPr/>
          </p:nvSpPr>
          <p:spPr>
            <a:xfrm>
              <a:off x="4868123" y="890084"/>
              <a:ext cx="2452713" cy="471922"/>
            </a:xfrm>
            <a:prstGeom prst="rect">
              <a:avLst/>
            </a:prstGeom>
            <a:noFill/>
            <a:ln>
              <a:noFill/>
            </a:ln>
          </p:spPr>
          <p:txBody>
            <a:bodyPr spcFirstLastPara="1" wrap="square" lIns="45700" tIns="45700" rIns="45700" bIns="45700" anchor="t" anchorCtr="0">
              <a:spAutoFit/>
            </a:bodyPr>
            <a:lstStyle/>
            <a:p>
              <a:pPr marL="0" marR="0" lvl="0" indent="0" algn="l" rtl="0">
                <a:spcBef>
                  <a:spcPts val="800"/>
                </a:spcBef>
                <a:spcAft>
                  <a:spcPts val="0"/>
                </a:spcAft>
                <a:buNone/>
              </a:pPr>
              <a:r>
                <a:rPr lang="en-US" sz="1800" b="1">
                  <a:solidFill>
                    <a:schemeClr val="lt1"/>
                  </a:solidFill>
                  <a:latin typeface="Arial"/>
                  <a:ea typeface="Arial"/>
                  <a:cs typeface="Arial"/>
                  <a:sym typeface="Arial"/>
                </a:rPr>
                <a:t>Information Delivery</a:t>
              </a:r>
              <a:endParaRPr sz="1800" i="1" u="none" strike="noStrike">
                <a:solidFill>
                  <a:schemeClr val="lt1"/>
                </a:solidFill>
                <a:latin typeface="Arial"/>
                <a:ea typeface="Arial"/>
                <a:cs typeface="Arial"/>
                <a:sym typeface="Arial"/>
              </a:endParaRPr>
            </a:p>
          </p:txBody>
        </p:sp>
        <p:pic>
          <p:nvPicPr>
            <p:cNvPr id="127" name="Google Shape;127;p6" descr="A picture containing text, person, outdoor, computer&#10;&#10;Description automatically generated"/>
            <p:cNvPicPr preferRelativeResize="0"/>
            <p:nvPr/>
          </p:nvPicPr>
          <p:blipFill rotWithShape="1">
            <a:blip r:embed="rId5">
              <a:alphaModFix/>
            </a:blip>
            <a:srcRect/>
            <a:stretch/>
          </p:blipFill>
          <p:spPr>
            <a:xfrm>
              <a:off x="4252492" y="1380859"/>
              <a:ext cx="3683977" cy="2118888"/>
            </a:xfrm>
            <a:prstGeom prst="ellipse">
              <a:avLst/>
            </a:prstGeom>
            <a:noFill/>
            <a:ln>
              <a:noFill/>
            </a:ln>
          </p:spPr>
        </p:pic>
      </p:grpSp>
      <p:sp>
        <p:nvSpPr>
          <p:cNvPr id="128" name="Google Shape;128;p6"/>
          <p:cNvSpPr txBox="1"/>
          <p:nvPr/>
        </p:nvSpPr>
        <p:spPr>
          <a:xfrm>
            <a:off x="129207" y="3773924"/>
            <a:ext cx="4003178" cy="30008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00">
                <a:solidFill>
                  <a:schemeClr val="lt1"/>
                </a:solidFill>
                <a:latin typeface="Arial"/>
                <a:ea typeface="Arial"/>
                <a:cs typeface="Arial"/>
                <a:sym typeface="Arial"/>
              </a:rPr>
              <a:t>Enhance existing instruments used for monitoring pre-fire, active-fire, and post-fire environments</a:t>
            </a:r>
            <a:endParaRPr/>
          </a:p>
          <a:p>
            <a:pPr marL="0" marR="0" lvl="0" indent="0" algn="l" rtl="0">
              <a:spcBef>
                <a:spcPts val="600"/>
              </a:spcBef>
              <a:spcAft>
                <a:spcPts val="0"/>
              </a:spcAft>
              <a:buNone/>
            </a:pPr>
            <a:r>
              <a:rPr lang="en-US" sz="1300">
                <a:solidFill>
                  <a:schemeClr val="lt1"/>
                </a:solidFill>
                <a:latin typeface="Arial"/>
                <a:ea typeface="Arial"/>
                <a:cs typeface="Arial"/>
                <a:sym typeface="Arial"/>
              </a:rPr>
              <a:t>Develop next-generation aerial platforms as well as instruments for small spacecraft and aerial platforms for wildland fire applications</a:t>
            </a:r>
            <a:endParaRPr/>
          </a:p>
          <a:p>
            <a:pPr marL="0" marR="0" lvl="0" indent="0" algn="l" rtl="0">
              <a:spcBef>
                <a:spcPts val="600"/>
              </a:spcBef>
              <a:spcAft>
                <a:spcPts val="0"/>
              </a:spcAft>
              <a:buNone/>
            </a:pPr>
            <a:r>
              <a:rPr lang="en-US" sz="1300">
                <a:solidFill>
                  <a:schemeClr val="lt1"/>
                </a:solidFill>
                <a:latin typeface="Arial"/>
                <a:ea typeface="Arial"/>
                <a:cs typeface="Arial"/>
                <a:sym typeface="Arial"/>
              </a:rPr>
              <a:t>Enable measurements from multiple vantage points through model-directed, coordinated observations</a:t>
            </a:r>
            <a:endParaRPr/>
          </a:p>
          <a:p>
            <a:pPr marL="0" marR="0" lvl="0" indent="0" algn="l" rtl="0">
              <a:spcBef>
                <a:spcPts val="600"/>
              </a:spcBef>
              <a:spcAft>
                <a:spcPts val="0"/>
              </a:spcAft>
              <a:buNone/>
            </a:pPr>
            <a:r>
              <a:rPr lang="en-US" sz="1300">
                <a:solidFill>
                  <a:schemeClr val="lt1"/>
                </a:solidFill>
                <a:latin typeface="Arial"/>
                <a:ea typeface="Arial"/>
                <a:cs typeface="Arial"/>
                <a:sym typeface="Arial"/>
              </a:rPr>
              <a:t>Address computational challenges for modeling and for data acquisition, fusion, and real-time processing</a:t>
            </a:r>
            <a:endParaRPr/>
          </a:p>
          <a:p>
            <a:pPr marL="0" marR="0" lvl="0" indent="0" algn="l" rtl="0">
              <a:spcBef>
                <a:spcPts val="600"/>
              </a:spcBef>
              <a:spcAft>
                <a:spcPts val="0"/>
              </a:spcAft>
              <a:buNone/>
            </a:pPr>
            <a:r>
              <a:rPr lang="en-US" sz="1300">
                <a:solidFill>
                  <a:schemeClr val="lt1"/>
                </a:solidFill>
                <a:latin typeface="Arial"/>
                <a:ea typeface="Arial"/>
                <a:cs typeface="Arial"/>
                <a:sym typeface="Arial"/>
              </a:rPr>
              <a:t>Facilitate artificial intelligence to create new data products needed for wildfire management and for management of of observing platform constellations</a:t>
            </a:r>
            <a:endParaRPr/>
          </a:p>
        </p:txBody>
      </p:sp>
      <p:sp>
        <p:nvSpPr>
          <p:cNvPr id="129" name="Google Shape;129;p6"/>
          <p:cNvSpPr txBox="1"/>
          <p:nvPr/>
        </p:nvSpPr>
        <p:spPr>
          <a:xfrm>
            <a:off x="4145852" y="3800854"/>
            <a:ext cx="4003178" cy="29238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00">
                <a:solidFill>
                  <a:schemeClr val="lt1"/>
                </a:solidFill>
                <a:latin typeface="Arial"/>
                <a:ea typeface="Arial"/>
                <a:cs typeface="Arial"/>
                <a:sym typeface="Arial"/>
              </a:rPr>
              <a:t>Test existing and enhanced instruments used for monitoring pre-fire, active-fire, and post-fire environments</a:t>
            </a:r>
            <a:endParaRPr/>
          </a:p>
          <a:p>
            <a:pPr marL="0" marR="0" lvl="0" indent="0" algn="l" rtl="0">
              <a:spcBef>
                <a:spcPts val="600"/>
              </a:spcBef>
              <a:spcAft>
                <a:spcPts val="0"/>
              </a:spcAft>
              <a:buNone/>
            </a:pPr>
            <a:r>
              <a:rPr lang="en-US" sz="1300">
                <a:solidFill>
                  <a:schemeClr val="lt1"/>
                </a:solidFill>
                <a:latin typeface="Arial"/>
                <a:ea typeface="Arial"/>
                <a:cs typeface="Arial"/>
                <a:sym typeface="Arial"/>
              </a:rPr>
              <a:t>Evaluate existing and novel aerial platforms and next-generation instruments for wildland fire applications</a:t>
            </a:r>
            <a:endParaRPr/>
          </a:p>
          <a:p>
            <a:pPr marL="0" marR="0" lvl="0" indent="0" algn="l" rtl="0">
              <a:spcBef>
                <a:spcPts val="600"/>
              </a:spcBef>
              <a:spcAft>
                <a:spcPts val="0"/>
              </a:spcAft>
              <a:buNone/>
            </a:pPr>
            <a:r>
              <a:rPr lang="en-US" sz="1300">
                <a:solidFill>
                  <a:schemeClr val="lt1"/>
                </a:solidFill>
                <a:latin typeface="Arial"/>
                <a:ea typeface="Arial"/>
                <a:cs typeface="Arial"/>
                <a:sym typeface="Arial"/>
              </a:rPr>
              <a:t>Leverage airborne data to support research and application development in the for FireSense use cases</a:t>
            </a:r>
            <a:endParaRPr/>
          </a:p>
          <a:p>
            <a:pPr marL="0" marR="0" lvl="0" indent="0" algn="l" rtl="0">
              <a:spcBef>
                <a:spcPts val="600"/>
              </a:spcBef>
              <a:spcAft>
                <a:spcPts val="0"/>
              </a:spcAft>
              <a:buNone/>
            </a:pPr>
            <a:r>
              <a:rPr lang="en-US" sz="1300">
                <a:solidFill>
                  <a:schemeClr val="lt1"/>
                </a:solidFill>
                <a:latin typeface="Arial"/>
                <a:ea typeface="Arial"/>
                <a:cs typeface="Arial"/>
                <a:sym typeface="Arial"/>
              </a:rPr>
              <a:t>Demonstrate to key stakeholders the utility of existing and newly developed technology in the management of wildland fire across the pre-fire, active-fire, and post-fire environments</a:t>
            </a:r>
            <a:endParaRPr/>
          </a:p>
        </p:txBody>
      </p:sp>
      <p:sp>
        <p:nvSpPr>
          <p:cNvPr id="130" name="Google Shape;130;p6"/>
          <p:cNvSpPr txBox="1"/>
          <p:nvPr/>
        </p:nvSpPr>
        <p:spPr>
          <a:xfrm>
            <a:off x="8162497" y="3800854"/>
            <a:ext cx="4003178" cy="27238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00">
                <a:solidFill>
                  <a:schemeClr val="lt1"/>
                </a:solidFill>
                <a:latin typeface="Arial"/>
                <a:ea typeface="Arial"/>
                <a:cs typeface="Arial"/>
                <a:sym typeface="Arial"/>
              </a:rPr>
              <a:t>Work with stakeholders to develop wildland fire data systems and solutions that are flexible and aligned with desired capabilities</a:t>
            </a:r>
            <a:endParaRPr/>
          </a:p>
          <a:p>
            <a:pPr marL="0" marR="0" lvl="0" indent="0" algn="l" rtl="0">
              <a:spcBef>
                <a:spcPts val="600"/>
              </a:spcBef>
              <a:spcAft>
                <a:spcPts val="0"/>
              </a:spcAft>
              <a:buNone/>
            </a:pPr>
            <a:r>
              <a:rPr lang="en-US" sz="1300">
                <a:solidFill>
                  <a:schemeClr val="lt1"/>
                </a:solidFill>
                <a:latin typeface="Arial"/>
                <a:ea typeface="Arial"/>
                <a:cs typeface="Arial"/>
                <a:sym typeface="Arial"/>
              </a:rPr>
              <a:t>Ensure existing and new datasets (static and real-time) can be integrated into existing user-friendly web platforms (e.g., USFS WildfireSAFE, FIRMS, etc.)</a:t>
            </a:r>
            <a:endParaRPr/>
          </a:p>
          <a:p>
            <a:pPr marL="0" marR="0" lvl="0" indent="0" algn="l" rtl="0">
              <a:spcBef>
                <a:spcPts val="600"/>
              </a:spcBef>
              <a:spcAft>
                <a:spcPts val="0"/>
              </a:spcAft>
              <a:buNone/>
            </a:pPr>
            <a:r>
              <a:rPr lang="en-US" sz="1300">
                <a:solidFill>
                  <a:schemeClr val="lt1"/>
                </a:solidFill>
                <a:latin typeface="Arial"/>
                <a:ea typeface="Arial"/>
                <a:cs typeface="Arial"/>
                <a:sym typeface="Arial"/>
              </a:rPr>
              <a:t>Work with NASA ARMD and commercial and agency stakeholders to bridge the current communication gap in wildland fire management</a:t>
            </a:r>
            <a:endParaRPr/>
          </a:p>
          <a:p>
            <a:pPr marL="0" marR="0" lvl="0" indent="0" algn="l" rtl="0">
              <a:spcBef>
                <a:spcPts val="600"/>
              </a:spcBef>
              <a:spcAft>
                <a:spcPts val="0"/>
              </a:spcAft>
              <a:buNone/>
            </a:pPr>
            <a:r>
              <a:rPr lang="en-US" sz="1300">
                <a:solidFill>
                  <a:schemeClr val="lt1"/>
                </a:solidFill>
                <a:latin typeface="Arial"/>
                <a:ea typeface="Arial"/>
                <a:cs typeface="Arial"/>
                <a:sym typeface="Arial"/>
              </a:rPr>
              <a:t>Enable the seamless exchange of information between spaceborne, airborne, and in situ assets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16"/>
          <p:cNvSpPr txBox="1">
            <a:spLocks noGrp="1"/>
          </p:cNvSpPr>
          <p:nvPr>
            <p:ph type="title"/>
          </p:nvPr>
        </p:nvSpPr>
        <p:spPr>
          <a:xfrm>
            <a:off x="472440" y="0"/>
            <a:ext cx="10515600" cy="102083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Arial Black"/>
              <a:buNone/>
            </a:pPr>
            <a:r>
              <a:rPr lang="en-US"/>
              <a:t>FireSense Team</a:t>
            </a:r>
            <a:endParaRPr/>
          </a:p>
        </p:txBody>
      </p:sp>
      <p:sp>
        <p:nvSpPr>
          <p:cNvPr id="307" name="Google Shape;307;p16"/>
          <p:cNvSpPr txBox="1"/>
          <p:nvPr/>
        </p:nvSpPr>
        <p:spPr>
          <a:xfrm>
            <a:off x="367650" y="1602426"/>
            <a:ext cx="5728500" cy="4258500"/>
          </a:xfrm>
          <a:prstGeom prst="rect">
            <a:avLst/>
          </a:prstGeom>
          <a:solidFill>
            <a:srgbClr val="384B8C">
              <a:alpha val="49803"/>
            </a:srgbClr>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u="sng">
                <a:solidFill>
                  <a:schemeClr val="lt1"/>
                </a:solidFill>
                <a:latin typeface="Arial"/>
                <a:ea typeface="Arial"/>
                <a:cs typeface="Arial"/>
                <a:sym typeface="Arial"/>
              </a:rPr>
              <a:t>ESD FireSense Program (HQ)</a:t>
            </a:r>
            <a:endParaRPr/>
          </a:p>
          <a:p>
            <a:pPr marL="0" marR="0" lvl="0" indent="0" algn="l" rtl="0">
              <a:spcBef>
                <a:spcPts val="600"/>
              </a:spcBef>
              <a:spcAft>
                <a:spcPts val="0"/>
              </a:spcAft>
              <a:buNone/>
            </a:pPr>
            <a:r>
              <a:rPr lang="en-US" sz="1600" b="1">
                <a:solidFill>
                  <a:schemeClr val="lt1"/>
                </a:solidFill>
                <a:latin typeface="Arial"/>
                <a:ea typeface="Arial"/>
                <a:cs typeface="Arial"/>
                <a:sym typeface="Arial"/>
              </a:rPr>
              <a:t>Lead: </a:t>
            </a:r>
            <a:endParaRPr/>
          </a:p>
          <a:p>
            <a:pPr marL="0" marR="0" lvl="0" indent="0" algn="l" rtl="0">
              <a:spcBef>
                <a:spcPts val="200"/>
              </a:spcBef>
              <a:spcAft>
                <a:spcPts val="0"/>
              </a:spcAft>
              <a:buNone/>
            </a:pPr>
            <a:r>
              <a:rPr lang="en-US" sz="1600">
                <a:solidFill>
                  <a:schemeClr val="lt1"/>
                </a:solidFill>
                <a:latin typeface="Arial"/>
                <a:ea typeface="Arial"/>
                <a:cs typeface="Arial"/>
                <a:sym typeface="Arial"/>
              </a:rPr>
              <a:t>Michael Falkowski</a:t>
            </a:r>
            <a:endParaRPr sz="1600">
              <a:solidFill>
                <a:schemeClr val="lt1"/>
              </a:solidFill>
              <a:latin typeface="Arial"/>
              <a:ea typeface="Arial"/>
              <a:cs typeface="Arial"/>
              <a:sym typeface="Arial"/>
            </a:endParaRPr>
          </a:p>
          <a:p>
            <a:pPr marL="0" marR="0" lvl="0" indent="0" algn="l" rtl="0">
              <a:spcBef>
                <a:spcPts val="200"/>
              </a:spcBef>
              <a:spcAft>
                <a:spcPts val="0"/>
              </a:spcAft>
              <a:buNone/>
            </a:pPr>
            <a:endParaRPr sz="1600">
              <a:solidFill>
                <a:schemeClr val="lt1"/>
              </a:solidFill>
              <a:latin typeface="Arial"/>
              <a:ea typeface="Arial"/>
              <a:cs typeface="Arial"/>
              <a:sym typeface="Arial"/>
            </a:endParaRPr>
          </a:p>
          <a:p>
            <a:pPr marL="0" marR="0" lvl="0" indent="0" algn="l" rtl="0">
              <a:spcBef>
                <a:spcPts val="200"/>
              </a:spcBef>
              <a:spcAft>
                <a:spcPts val="0"/>
              </a:spcAft>
              <a:buNone/>
            </a:pPr>
            <a:r>
              <a:rPr lang="en-US" sz="1600" b="1" i="0" u="none" strike="noStrike" cap="none">
                <a:solidFill>
                  <a:schemeClr val="lt1"/>
                </a:solidFill>
                <a:latin typeface="Arial"/>
                <a:ea typeface="Arial"/>
                <a:cs typeface="Arial"/>
                <a:sym typeface="Arial"/>
              </a:rPr>
              <a:t>Airborne Campaigns</a:t>
            </a:r>
            <a:r>
              <a:rPr lang="en-US" sz="1600" b="1">
                <a:solidFill>
                  <a:schemeClr val="lt1"/>
                </a:solidFill>
                <a:latin typeface="Arial"/>
                <a:ea typeface="Arial"/>
                <a:cs typeface="Arial"/>
                <a:sym typeface="Arial"/>
              </a:rPr>
              <a:t>: </a:t>
            </a:r>
            <a:endParaRPr/>
          </a:p>
          <a:p>
            <a:pPr marL="0" marR="0" lvl="0" indent="0" algn="l" rtl="0">
              <a:spcBef>
                <a:spcPts val="200"/>
              </a:spcBef>
              <a:spcAft>
                <a:spcPts val="0"/>
              </a:spcAft>
              <a:buNone/>
            </a:pPr>
            <a:r>
              <a:rPr lang="en-US" sz="1600">
                <a:solidFill>
                  <a:schemeClr val="lt1"/>
                </a:solidFill>
                <a:latin typeface="Arial"/>
                <a:ea typeface="Arial"/>
                <a:cs typeface="Arial"/>
                <a:sym typeface="Arial"/>
              </a:rPr>
              <a:t>Melissa Martin and Barry Lefer, Research &amp; Analysis</a:t>
            </a:r>
            <a:endParaRPr sz="1600" b="1" i="0" u="none" strike="noStrike" cap="none">
              <a:solidFill>
                <a:schemeClr val="lt1"/>
              </a:solidFill>
              <a:latin typeface="Arial"/>
              <a:ea typeface="Arial"/>
              <a:cs typeface="Arial"/>
              <a:sym typeface="Arial"/>
            </a:endParaRPr>
          </a:p>
          <a:p>
            <a:pPr marL="0" marR="0" lvl="0" indent="0" algn="l" rtl="0">
              <a:spcBef>
                <a:spcPts val="200"/>
              </a:spcBef>
              <a:spcAft>
                <a:spcPts val="0"/>
              </a:spcAft>
              <a:buNone/>
            </a:pPr>
            <a:endParaRPr sz="1600" b="1" i="0" u="none" strike="noStrike" cap="none">
              <a:solidFill>
                <a:schemeClr val="lt1"/>
              </a:solidFill>
              <a:latin typeface="Arial"/>
              <a:ea typeface="Arial"/>
              <a:cs typeface="Arial"/>
              <a:sym typeface="Arial"/>
            </a:endParaRPr>
          </a:p>
          <a:p>
            <a:pPr marL="0" marR="0" lvl="0" indent="0" algn="l" rtl="0">
              <a:spcBef>
                <a:spcPts val="200"/>
              </a:spcBef>
              <a:spcAft>
                <a:spcPts val="0"/>
              </a:spcAft>
              <a:buNone/>
            </a:pPr>
            <a:r>
              <a:rPr lang="en-US" sz="1600" b="1" i="0" u="none" strike="noStrike" cap="none">
                <a:solidFill>
                  <a:schemeClr val="lt1"/>
                </a:solidFill>
                <a:latin typeface="Arial"/>
                <a:ea typeface="Arial"/>
                <a:cs typeface="Arial"/>
                <a:sym typeface="Arial"/>
              </a:rPr>
              <a:t>Modeling and Information Systems: </a:t>
            </a:r>
            <a:endParaRPr/>
          </a:p>
          <a:p>
            <a:pPr marL="0" marR="0" lvl="0" indent="0" algn="l" rtl="0">
              <a:spcBef>
                <a:spcPts val="200"/>
              </a:spcBef>
              <a:spcAft>
                <a:spcPts val="0"/>
              </a:spcAft>
              <a:buNone/>
            </a:pPr>
            <a:r>
              <a:rPr lang="en-US" sz="1600">
                <a:solidFill>
                  <a:schemeClr val="lt1"/>
                </a:solidFill>
                <a:latin typeface="Arial"/>
                <a:ea typeface="Arial"/>
                <a:cs typeface="Arial"/>
                <a:sym typeface="Arial"/>
              </a:rPr>
              <a:t>Michael Falkowski, Research &amp; Analysis</a:t>
            </a:r>
            <a:endParaRPr sz="1600" b="1" i="0" u="none" strike="noStrike" cap="none">
              <a:solidFill>
                <a:schemeClr val="lt1"/>
              </a:solidFill>
              <a:latin typeface="Arial"/>
              <a:ea typeface="Arial"/>
              <a:cs typeface="Arial"/>
              <a:sym typeface="Arial"/>
            </a:endParaRPr>
          </a:p>
          <a:p>
            <a:pPr marL="0" marR="0" lvl="0" indent="0" algn="l" rtl="0">
              <a:spcBef>
                <a:spcPts val="200"/>
              </a:spcBef>
              <a:spcAft>
                <a:spcPts val="0"/>
              </a:spcAft>
              <a:buNone/>
            </a:pPr>
            <a:endParaRPr sz="1600" b="1">
              <a:solidFill>
                <a:schemeClr val="lt1"/>
              </a:solidFill>
              <a:latin typeface="Arial"/>
              <a:ea typeface="Arial"/>
              <a:cs typeface="Arial"/>
              <a:sym typeface="Arial"/>
            </a:endParaRPr>
          </a:p>
          <a:p>
            <a:pPr marL="0" marR="0" lvl="0" indent="0" algn="l" rtl="0">
              <a:spcBef>
                <a:spcPts val="200"/>
              </a:spcBef>
              <a:spcAft>
                <a:spcPts val="0"/>
              </a:spcAft>
              <a:buNone/>
            </a:pPr>
            <a:r>
              <a:rPr lang="en-US" sz="1600" b="1" i="0" u="none" strike="noStrike" cap="none">
                <a:solidFill>
                  <a:schemeClr val="lt1"/>
                </a:solidFill>
                <a:latin typeface="Arial"/>
                <a:ea typeface="Arial"/>
                <a:cs typeface="Arial"/>
                <a:sym typeface="Arial"/>
              </a:rPr>
              <a:t>Stakeholder Engagement and Capacity Building: </a:t>
            </a:r>
            <a:endParaRPr/>
          </a:p>
          <a:p>
            <a:pPr marL="0" marR="0" lvl="0" indent="0" algn="l" rtl="0">
              <a:spcBef>
                <a:spcPts val="200"/>
              </a:spcBef>
              <a:spcAft>
                <a:spcPts val="0"/>
              </a:spcAft>
              <a:buNone/>
            </a:pPr>
            <a:r>
              <a:rPr lang="en-US" sz="1600">
                <a:solidFill>
                  <a:schemeClr val="lt1"/>
                </a:solidFill>
                <a:latin typeface="Arial"/>
                <a:ea typeface="Arial"/>
                <a:cs typeface="Arial"/>
                <a:sym typeface="Arial"/>
              </a:rPr>
              <a:t>Emily Sylak-Glassman, Applied Sciences</a:t>
            </a:r>
            <a:endParaRPr sz="1600" b="1" i="0" u="none" strike="noStrike" cap="none">
              <a:solidFill>
                <a:schemeClr val="lt1"/>
              </a:solidFill>
              <a:latin typeface="Arial"/>
              <a:ea typeface="Arial"/>
              <a:cs typeface="Arial"/>
              <a:sym typeface="Arial"/>
            </a:endParaRPr>
          </a:p>
          <a:p>
            <a:pPr marL="0" marR="0" lvl="0" indent="0" algn="l" rtl="0">
              <a:spcBef>
                <a:spcPts val="200"/>
              </a:spcBef>
              <a:spcAft>
                <a:spcPts val="0"/>
              </a:spcAft>
              <a:buNone/>
            </a:pPr>
            <a:endParaRPr sz="1600" b="1">
              <a:solidFill>
                <a:schemeClr val="lt1"/>
              </a:solidFill>
              <a:latin typeface="Arial"/>
              <a:ea typeface="Arial"/>
              <a:cs typeface="Arial"/>
              <a:sym typeface="Arial"/>
            </a:endParaRPr>
          </a:p>
          <a:p>
            <a:pPr marL="0" marR="0" lvl="0" indent="0" algn="l" rtl="0">
              <a:spcBef>
                <a:spcPts val="200"/>
              </a:spcBef>
              <a:spcAft>
                <a:spcPts val="0"/>
              </a:spcAft>
              <a:buNone/>
            </a:pPr>
            <a:r>
              <a:rPr lang="en-US" sz="1600" b="1" i="0" u="none" strike="noStrike" cap="none">
                <a:solidFill>
                  <a:schemeClr val="lt1"/>
                </a:solidFill>
                <a:latin typeface="Arial"/>
                <a:ea typeface="Arial"/>
                <a:cs typeface="Arial"/>
                <a:sym typeface="Arial"/>
              </a:rPr>
              <a:t>Technology Development and Demonstrations: </a:t>
            </a:r>
            <a:r>
              <a:rPr lang="en-US" sz="1600">
                <a:solidFill>
                  <a:schemeClr val="lt1"/>
                </a:solidFill>
                <a:latin typeface="Arial"/>
                <a:ea typeface="Arial"/>
                <a:cs typeface="Arial"/>
                <a:sym typeface="Arial"/>
              </a:rPr>
              <a:t> </a:t>
            </a:r>
            <a:endParaRPr/>
          </a:p>
          <a:p>
            <a:pPr marL="0" marR="0" lvl="0" indent="0" algn="l" rtl="0">
              <a:spcBef>
                <a:spcPts val="200"/>
              </a:spcBef>
              <a:spcAft>
                <a:spcPts val="0"/>
              </a:spcAft>
              <a:buNone/>
            </a:pPr>
            <a:r>
              <a:rPr lang="en-US" sz="1600">
                <a:solidFill>
                  <a:schemeClr val="lt1"/>
                </a:solidFill>
                <a:latin typeface="Arial"/>
                <a:ea typeface="Arial"/>
                <a:cs typeface="Arial"/>
                <a:sym typeface="Arial"/>
              </a:rPr>
              <a:t>Haris Riris</a:t>
            </a:r>
            <a:r>
              <a:rPr lang="en-US" sz="1600" b="1" i="0" u="none" strike="noStrike" cap="none">
                <a:solidFill>
                  <a:schemeClr val="lt1"/>
                </a:solidFill>
                <a:latin typeface="Arial"/>
                <a:ea typeface="Arial"/>
                <a:cs typeface="Arial"/>
                <a:sym typeface="Arial"/>
              </a:rPr>
              <a:t> and</a:t>
            </a:r>
            <a:r>
              <a:rPr lang="en-US" sz="1600">
                <a:solidFill>
                  <a:schemeClr val="lt1"/>
                </a:solidFill>
                <a:latin typeface="Arial"/>
                <a:ea typeface="Arial"/>
                <a:cs typeface="Arial"/>
                <a:sym typeface="Arial"/>
              </a:rPr>
              <a:t> Teresa Kauffman, Earth Science Technology</a:t>
            </a:r>
            <a:endParaRPr/>
          </a:p>
        </p:txBody>
      </p:sp>
      <p:sp>
        <p:nvSpPr>
          <p:cNvPr id="308" name="Google Shape;308;p16"/>
          <p:cNvSpPr txBox="1"/>
          <p:nvPr/>
        </p:nvSpPr>
        <p:spPr>
          <a:xfrm>
            <a:off x="6292699" y="1602425"/>
            <a:ext cx="5285100" cy="2383200"/>
          </a:xfrm>
          <a:prstGeom prst="rect">
            <a:avLst/>
          </a:prstGeom>
          <a:solidFill>
            <a:srgbClr val="384B8C">
              <a:alpha val="49803"/>
            </a:srgbClr>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u="sng">
                <a:solidFill>
                  <a:schemeClr val="lt1"/>
                </a:solidFill>
                <a:latin typeface="Arial"/>
                <a:ea typeface="Arial"/>
                <a:cs typeface="Arial"/>
                <a:sym typeface="Arial"/>
              </a:rPr>
              <a:t>ESD FireSense Project</a:t>
            </a:r>
            <a:endParaRPr/>
          </a:p>
          <a:p>
            <a:pPr marL="0" marR="0" lvl="0" indent="0" algn="l" rtl="0">
              <a:spcBef>
                <a:spcPts val="600"/>
              </a:spcBef>
              <a:spcAft>
                <a:spcPts val="0"/>
              </a:spcAft>
              <a:buNone/>
            </a:pPr>
            <a:r>
              <a:rPr lang="en-US" sz="1600" b="1">
                <a:solidFill>
                  <a:schemeClr val="lt1"/>
                </a:solidFill>
                <a:latin typeface="Arial"/>
                <a:ea typeface="Arial"/>
                <a:cs typeface="Arial"/>
                <a:sym typeface="Arial"/>
              </a:rPr>
              <a:t>Project Manager (ARC): Vacant</a:t>
            </a:r>
            <a:endParaRPr sz="1600" b="1">
              <a:solidFill>
                <a:schemeClr val="lt1"/>
              </a:solidFill>
            </a:endParaRPr>
          </a:p>
          <a:p>
            <a:pPr marL="0" lvl="0" indent="0" algn="l" rtl="0">
              <a:lnSpc>
                <a:spcPct val="115000"/>
              </a:lnSpc>
              <a:spcBef>
                <a:spcPts val="0"/>
              </a:spcBef>
              <a:spcAft>
                <a:spcPts val="0"/>
              </a:spcAft>
              <a:buClr>
                <a:schemeClr val="dk1"/>
              </a:buClr>
              <a:buSzPts val="1100"/>
              <a:buFont typeface="Arial"/>
              <a:buNone/>
            </a:pPr>
            <a:r>
              <a:rPr lang="en-US" sz="1000" b="1">
                <a:solidFill>
                  <a:schemeClr val="lt1"/>
                </a:solidFill>
              </a:rPr>
              <a:t>Announcement Link: https://www.usajobs.gov/GetJob/ViewDetails/720317600</a:t>
            </a:r>
            <a:endParaRPr sz="1000" b="1">
              <a:solidFill>
                <a:schemeClr val="lt1"/>
              </a:solidFill>
            </a:endParaRPr>
          </a:p>
          <a:p>
            <a:pPr marL="0" marR="0" lvl="0" indent="0" algn="l" rtl="0">
              <a:spcBef>
                <a:spcPts val="200"/>
              </a:spcBef>
              <a:spcAft>
                <a:spcPts val="0"/>
              </a:spcAft>
              <a:buNone/>
            </a:pPr>
            <a:r>
              <a:rPr lang="en-US" sz="1600" b="1">
                <a:solidFill>
                  <a:schemeClr val="lt1"/>
                </a:solidFill>
                <a:latin typeface="Arial"/>
                <a:ea typeface="Arial"/>
                <a:cs typeface="Arial"/>
                <a:sym typeface="Arial"/>
              </a:rPr>
              <a:t>Project Scientist (ARC):</a:t>
            </a:r>
            <a:r>
              <a:rPr lang="en-US" sz="1600">
                <a:solidFill>
                  <a:schemeClr val="lt1"/>
                </a:solidFill>
                <a:latin typeface="Arial"/>
                <a:ea typeface="Arial"/>
                <a:cs typeface="Arial"/>
                <a:sym typeface="Arial"/>
              </a:rPr>
              <a:t> </a:t>
            </a:r>
            <a:r>
              <a:rPr lang="en-US" sz="1300">
                <a:solidFill>
                  <a:schemeClr val="lt1"/>
                </a:solidFill>
                <a:latin typeface="Arial"/>
                <a:ea typeface="Arial"/>
                <a:cs typeface="Arial"/>
                <a:sym typeface="Arial"/>
              </a:rPr>
              <a:t>Selection </a:t>
            </a:r>
            <a:r>
              <a:rPr lang="en-US" sz="1300">
                <a:solidFill>
                  <a:schemeClr val="lt1"/>
                </a:solidFill>
              </a:rPr>
              <a:t>Announcement forthcoming</a:t>
            </a:r>
            <a:endParaRPr sz="1100"/>
          </a:p>
          <a:p>
            <a:pPr marL="0" marR="0" lvl="0" indent="0" algn="l" rtl="0">
              <a:spcBef>
                <a:spcPts val="200"/>
              </a:spcBef>
              <a:spcAft>
                <a:spcPts val="0"/>
              </a:spcAft>
              <a:buNone/>
            </a:pPr>
            <a:r>
              <a:rPr lang="en-US" sz="1600" b="1">
                <a:solidFill>
                  <a:schemeClr val="lt1"/>
                </a:solidFill>
                <a:latin typeface="Arial"/>
                <a:ea typeface="Arial"/>
                <a:cs typeface="Arial"/>
                <a:sym typeface="Arial"/>
              </a:rPr>
              <a:t>Systems Engineer (JPL):</a:t>
            </a:r>
            <a:r>
              <a:rPr lang="en-US" sz="1600">
                <a:solidFill>
                  <a:schemeClr val="lt1"/>
                </a:solidFill>
                <a:latin typeface="Arial"/>
                <a:ea typeface="Arial"/>
                <a:cs typeface="Arial"/>
                <a:sym typeface="Arial"/>
              </a:rPr>
              <a:t> Justin Boland</a:t>
            </a:r>
            <a:endParaRPr/>
          </a:p>
          <a:p>
            <a:pPr marL="0" marR="0" lvl="0" indent="0" algn="l" rtl="0">
              <a:spcBef>
                <a:spcPts val="200"/>
              </a:spcBef>
              <a:spcAft>
                <a:spcPts val="0"/>
              </a:spcAft>
              <a:buNone/>
            </a:pPr>
            <a:endParaRPr sz="1600" b="1">
              <a:solidFill>
                <a:srgbClr val="000000"/>
              </a:solidFill>
              <a:latin typeface="Arial"/>
              <a:ea typeface="Arial"/>
              <a:cs typeface="Arial"/>
              <a:sym typeface="Arial"/>
            </a:endParaRPr>
          </a:p>
          <a:p>
            <a:pPr marL="0" marR="0" lvl="0" indent="0" algn="l" rtl="0">
              <a:spcBef>
                <a:spcPts val="200"/>
              </a:spcBef>
              <a:spcAft>
                <a:spcPts val="0"/>
              </a:spcAft>
              <a:buNone/>
            </a:pPr>
            <a:r>
              <a:rPr lang="en-US" sz="1600" b="1" i="0" u="none" strike="noStrike" cap="none">
                <a:solidFill>
                  <a:schemeClr val="lt1"/>
                </a:solidFill>
                <a:latin typeface="Arial"/>
                <a:ea typeface="Arial"/>
                <a:cs typeface="Arial"/>
                <a:sym typeface="Arial"/>
              </a:rPr>
              <a:t>FireSense Implementation Team Lead:</a:t>
            </a:r>
            <a:r>
              <a:rPr lang="en-US" sz="1600">
                <a:solidFill>
                  <a:schemeClr val="lt1"/>
                </a:solidFill>
                <a:latin typeface="Arial"/>
                <a:ea typeface="Arial"/>
                <a:cs typeface="Arial"/>
                <a:sym typeface="Arial"/>
              </a:rPr>
              <a:t>Vacant</a:t>
            </a:r>
            <a:endParaRPr/>
          </a:p>
          <a:p>
            <a:pPr marL="0" marR="0" lvl="0" indent="0" algn="l" rtl="0">
              <a:spcBef>
                <a:spcPts val="200"/>
              </a:spcBef>
              <a:spcAft>
                <a:spcPts val="0"/>
              </a:spcAft>
              <a:buNone/>
            </a:pPr>
            <a:r>
              <a:rPr lang="en-US" sz="1200">
                <a:solidFill>
                  <a:schemeClr val="lt1"/>
                </a:solidFill>
                <a:latin typeface="Arial"/>
                <a:ea typeface="Arial"/>
                <a:cs typeface="Arial"/>
                <a:sym typeface="Arial"/>
              </a:rPr>
              <a:t>FireSense Science and Applications team lead and membership to be competed</a:t>
            </a:r>
            <a:endParaRPr sz="1200" b="1" i="0" u="none" strike="noStrike" cap="none">
              <a:solidFill>
                <a:schemeClr val="lt1"/>
              </a:solidFill>
              <a:latin typeface="Arial"/>
              <a:ea typeface="Arial"/>
              <a:cs typeface="Arial"/>
              <a:sym typeface="Arial"/>
            </a:endParaRPr>
          </a:p>
        </p:txBody>
      </p:sp>
      <p:sp>
        <p:nvSpPr>
          <p:cNvPr id="309" name="Google Shape;309;p16"/>
          <p:cNvSpPr txBox="1"/>
          <p:nvPr/>
        </p:nvSpPr>
        <p:spPr>
          <a:xfrm>
            <a:off x="6292699" y="3972729"/>
            <a:ext cx="5285100" cy="1888200"/>
          </a:xfrm>
          <a:prstGeom prst="rect">
            <a:avLst/>
          </a:prstGeom>
          <a:solidFill>
            <a:srgbClr val="384B8C">
              <a:alpha val="49803"/>
            </a:srgbClr>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u="sng">
                <a:solidFill>
                  <a:schemeClr val="lt1"/>
                </a:solidFill>
                <a:latin typeface="Arial"/>
                <a:ea typeface="Arial"/>
                <a:cs typeface="Arial"/>
                <a:sym typeface="Arial"/>
              </a:rPr>
              <a:t>FireSense Partners</a:t>
            </a:r>
            <a:endParaRPr/>
          </a:p>
          <a:p>
            <a:pPr marL="0" marR="0" lvl="0" indent="0" algn="l" rtl="0">
              <a:spcBef>
                <a:spcPts val="400"/>
              </a:spcBef>
              <a:spcAft>
                <a:spcPts val="0"/>
              </a:spcAft>
              <a:buNone/>
            </a:pPr>
            <a:r>
              <a:rPr lang="en-US" sz="1600" b="1">
                <a:solidFill>
                  <a:schemeClr val="lt1"/>
                </a:solidFill>
                <a:latin typeface="Arial"/>
                <a:ea typeface="Arial"/>
                <a:cs typeface="Arial"/>
                <a:sym typeface="Arial"/>
              </a:rPr>
              <a:t>NASA Partner Organizations: </a:t>
            </a:r>
            <a:endParaRPr/>
          </a:p>
          <a:p>
            <a:pPr marL="0" marR="0" lvl="0" indent="0" algn="l" rtl="0">
              <a:spcBef>
                <a:spcPts val="400"/>
              </a:spcBef>
              <a:spcAft>
                <a:spcPts val="0"/>
              </a:spcAft>
              <a:buNone/>
            </a:pPr>
            <a:r>
              <a:rPr lang="en-US" sz="1600">
                <a:solidFill>
                  <a:schemeClr val="lt1"/>
                </a:solidFill>
                <a:latin typeface="Arial"/>
                <a:ea typeface="Arial"/>
                <a:cs typeface="Arial"/>
                <a:sym typeface="Arial"/>
              </a:rPr>
              <a:t>ARMD and STMD </a:t>
            </a:r>
            <a:endParaRPr/>
          </a:p>
          <a:p>
            <a:pPr marL="0" marR="0" lvl="0" indent="0" algn="l" rtl="0">
              <a:spcBef>
                <a:spcPts val="400"/>
              </a:spcBef>
              <a:spcAft>
                <a:spcPts val="0"/>
              </a:spcAft>
              <a:buNone/>
            </a:pPr>
            <a:endParaRPr sz="1600" b="1">
              <a:solidFill>
                <a:schemeClr val="lt1"/>
              </a:solidFill>
              <a:latin typeface="Arial"/>
              <a:ea typeface="Arial"/>
              <a:cs typeface="Arial"/>
              <a:sym typeface="Arial"/>
            </a:endParaRPr>
          </a:p>
          <a:p>
            <a:pPr marL="0" marR="0" lvl="0" indent="0" algn="l" rtl="0">
              <a:spcBef>
                <a:spcPts val="400"/>
              </a:spcBef>
              <a:spcAft>
                <a:spcPts val="0"/>
              </a:spcAft>
              <a:buNone/>
            </a:pPr>
            <a:r>
              <a:rPr lang="en-US" sz="1600" b="1">
                <a:solidFill>
                  <a:schemeClr val="lt1"/>
                </a:solidFill>
                <a:latin typeface="Arial"/>
                <a:ea typeface="Arial"/>
                <a:cs typeface="Arial"/>
                <a:sym typeface="Arial"/>
              </a:rPr>
              <a:t>External Partner Organizations: </a:t>
            </a:r>
            <a:endParaRPr/>
          </a:p>
          <a:p>
            <a:pPr marL="0" marR="0" lvl="0" indent="0" algn="l" rtl="0">
              <a:spcBef>
                <a:spcPts val="400"/>
              </a:spcBef>
              <a:spcAft>
                <a:spcPts val="0"/>
              </a:spcAft>
              <a:buNone/>
            </a:pPr>
            <a:r>
              <a:rPr lang="en-US" sz="1600">
                <a:solidFill>
                  <a:schemeClr val="lt1"/>
                </a:solidFill>
                <a:latin typeface="Arial"/>
                <a:ea typeface="Arial"/>
                <a:cs typeface="Arial"/>
                <a:sym typeface="Arial"/>
              </a:rPr>
              <a:t>EPA, NOAA, USFS, USGS, EDF, CalFire, Many Others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18"/>
          <p:cNvSpPr txBox="1">
            <a:spLocks noGrp="1"/>
          </p:cNvSpPr>
          <p:nvPr>
            <p:ph type="title"/>
          </p:nvPr>
        </p:nvSpPr>
        <p:spPr>
          <a:xfrm>
            <a:off x="472440" y="0"/>
            <a:ext cx="10515600" cy="102083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Arial Black"/>
              <a:buNone/>
            </a:pPr>
            <a:r>
              <a:rPr lang="en-US"/>
              <a:t>Thank You</a:t>
            </a:r>
            <a:endParaRPr/>
          </a:p>
        </p:txBody>
      </p:sp>
      <p:sp>
        <p:nvSpPr>
          <p:cNvPr id="315" name="Google Shape;315;p18"/>
          <p:cNvSpPr txBox="1">
            <a:spLocks noGrp="1"/>
          </p:cNvSpPr>
          <p:nvPr>
            <p:ph type="body" idx="1"/>
          </p:nvPr>
        </p:nvSpPr>
        <p:spPr>
          <a:xfrm>
            <a:off x="399288" y="2854177"/>
            <a:ext cx="11393424" cy="1149647"/>
          </a:xfrm>
          <a:prstGeom prst="rect">
            <a:avLst/>
          </a:prstGeom>
          <a:solidFill>
            <a:srgbClr val="384B8C">
              <a:alpha val="49803"/>
            </a:srgbClr>
          </a:solid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2800"/>
              <a:buNone/>
            </a:pPr>
            <a:r>
              <a:rPr lang="en-US">
                <a:latin typeface="Arial"/>
                <a:ea typeface="Arial"/>
                <a:cs typeface="Arial"/>
                <a:sym typeface="Arial"/>
              </a:rPr>
              <a:t>Please contact Michael Falkowski for further information:</a:t>
            </a:r>
            <a:endParaRPr/>
          </a:p>
          <a:p>
            <a:pPr marL="0" lvl="0" indent="0" algn="ctr" rtl="0">
              <a:lnSpc>
                <a:spcPct val="90000"/>
              </a:lnSpc>
              <a:spcBef>
                <a:spcPts val="1000"/>
              </a:spcBef>
              <a:spcAft>
                <a:spcPts val="0"/>
              </a:spcAft>
              <a:buClr>
                <a:schemeClr val="lt1"/>
              </a:buClr>
              <a:buSzPts val="2800"/>
              <a:buNone/>
            </a:pPr>
            <a:r>
              <a:rPr lang="en-US" sz="2800" b="1" u="sng">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michael.falkowski@nasa.gov</a:t>
            </a:r>
            <a:r>
              <a:rPr lang="en-US" sz="2800" b="1">
                <a:solidFill>
                  <a:schemeClr val="lt1"/>
                </a:solidFill>
                <a:latin typeface="Arial"/>
                <a:ea typeface="Arial"/>
                <a:cs typeface="Arial"/>
                <a:sym typeface="Arial"/>
              </a:rPr>
              <a:t> </a:t>
            </a:r>
            <a:endParaRPr/>
          </a:p>
          <a:p>
            <a:pPr marL="0" lvl="0" indent="0" algn="ctr" rtl="0">
              <a:lnSpc>
                <a:spcPct val="90000"/>
              </a:lnSpc>
              <a:spcBef>
                <a:spcPts val="1000"/>
              </a:spcBef>
              <a:spcAft>
                <a:spcPts val="0"/>
              </a:spcAft>
              <a:buClr>
                <a:schemeClr val="lt1"/>
              </a:buClr>
              <a:buSzPts val="2800"/>
              <a:buNone/>
            </a:pPr>
            <a:endParaRPr>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966</Words>
  <Application>Microsoft Office PowerPoint</Application>
  <PresentationFormat>Widescreen</PresentationFormat>
  <Paragraphs>112</Paragraphs>
  <Slides>7</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Arial Black</vt:lpstr>
      <vt:lpstr>Arial</vt:lpstr>
      <vt:lpstr>Quattrocento Sans</vt:lpstr>
      <vt:lpstr>Calibri</vt:lpstr>
      <vt:lpstr>Office Theme</vt:lpstr>
      <vt:lpstr>The NASA FireSense Project</vt:lpstr>
      <vt:lpstr>PowerPoint Presentation</vt:lpstr>
      <vt:lpstr>NASA FireSense is driven by Stakeholder Needs</vt:lpstr>
      <vt:lpstr>FireSense Use Cases</vt:lpstr>
      <vt:lpstr>FireSense Implementation</vt:lpstr>
      <vt:lpstr>FireSense Team</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NASA FireSense Project</dc:title>
  <dc:creator>Joseph Paul Padgett</dc:creator>
  <cp:lastModifiedBy>Brendan Houlehan</cp:lastModifiedBy>
  <cp:revision>3</cp:revision>
  <dcterms:created xsi:type="dcterms:W3CDTF">2023-03-28T18:47:13Z</dcterms:created>
  <dcterms:modified xsi:type="dcterms:W3CDTF">2023-05-11T12:28:03Z</dcterms:modified>
</cp:coreProperties>
</file>